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0" r:id="rId1"/>
  </p:sldMasterIdLst>
  <p:notesMasterIdLst>
    <p:notesMasterId r:id="rId38"/>
  </p:notesMasterIdLst>
  <p:sldIdLst>
    <p:sldId id="256" r:id="rId2"/>
    <p:sldId id="292" r:id="rId3"/>
    <p:sldId id="272" r:id="rId4"/>
    <p:sldId id="281" r:id="rId5"/>
    <p:sldId id="275" r:id="rId6"/>
    <p:sldId id="277" r:id="rId7"/>
    <p:sldId id="288" r:id="rId8"/>
    <p:sldId id="278" r:id="rId9"/>
    <p:sldId id="282" r:id="rId10"/>
    <p:sldId id="260" r:id="rId11"/>
    <p:sldId id="261" r:id="rId12"/>
    <p:sldId id="287" r:id="rId13"/>
    <p:sldId id="298" r:id="rId14"/>
    <p:sldId id="262" r:id="rId15"/>
    <p:sldId id="297" r:id="rId16"/>
    <p:sldId id="293" r:id="rId17"/>
    <p:sldId id="294" r:id="rId18"/>
    <p:sldId id="286" r:id="rId19"/>
    <p:sldId id="285" r:id="rId20"/>
    <p:sldId id="290" r:id="rId21"/>
    <p:sldId id="264" r:id="rId22"/>
    <p:sldId id="295" r:id="rId23"/>
    <p:sldId id="296" r:id="rId24"/>
    <p:sldId id="279" r:id="rId25"/>
    <p:sldId id="291" r:id="rId26"/>
    <p:sldId id="280" r:id="rId27"/>
    <p:sldId id="273" r:id="rId28"/>
    <p:sldId id="274" r:id="rId29"/>
    <p:sldId id="270" r:id="rId30"/>
    <p:sldId id="283" r:id="rId31"/>
    <p:sldId id="268" r:id="rId32"/>
    <p:sldId id="265" r:id="rId33"/>
    <p:sldId id="269" r:id="rId34"/>
    <p:sldId id="300" r:id="rId35"/>
    <p:sldId id="258" r:id="rId36"/>
    <p:sldId id="30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E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36" autoAdjust="0"/>
  </p:normalViewPr>
  <p:slideViewPr>
    <p:cSldViewPr snapToGrid="0">
      <p:cViewPr varScale="1">
        <p:scale>
          <a:sx n="80" d="100"/>
          <a:sy n="80" d="100"/>
        </p:scale>
        <p:origin x="58" y="48"/>
      </p:cViewPr>
      <p:guideLst/>
    </p:cSldViewPr>
  </p:slideViewPr>
  <p:notesTextViewPr>
    <p:cViewPr>
      <p:scale>
        <a:sx n="1" d="1"/>
        <a:sy n="1" d="1"/>
      </p:scale>
      <p:origin x="0" y="0"/>
    </p:cViewPr>
  </p:notesTextViewPr>
  <p:sorterViewPr>
    <p:cViewPr>
      <p:scale>
        <a:sx n="100" d="100"/>
        <a:sy n="100" d="100"/>
      </p:scale>
      <p:origin x="0" y="-86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E944A-98C8-459F-8460-303213301338}" type="datetimeFigureOut">
              <a:rPr lang="en-US" smtClean="0"/>
              <a:t>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EAAC3-38EB-41BB-92C4-3EFEE300E9DF}" type="slidenum">
              <a:rPr lang="en-US" smtClean="0"/>
              <a:t>‹#›</a:t>
            </a:fld>
            <a:endParaRPr lang="en-US"/>
          </a:p>
        </p:txBody>
      </p:sp>
    </p:spTree>
    <p:extLst>
      <p:ext uri="{BB962C8B-B14F-4D97-AF65-F5344CB8AC3E}">
        <p14:creationId xmlns:p14="http://schemas.microsoft.com/office/powerpoint/2010/main" val="49868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1</a:t>
            </a:fld>
            <a:endParaRPr lang="en-US"/>
          </a:p>
        </p:txBody>
      </p:sp>
    </p:spTree>
    <p:extLst>
      <p:ext uri="{BB962C8B-B14F-4D97-AF65-F5344CB8AC3E}">
        <p14:creationId xmlns:p14="http://schemas.microsoft.com/office/powerpoint/2010/main" val="34733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3</a:t>
            </a:fld>
            <a:endParaRPr lang="en-US"/>
          </a:p>
        </p:txBody>
      </p:sp>
    </p:spTree>
    <p:extLst>
      <p:ext uri="{BB962C8B-B14F-4D97-AF65-F5344CB8AC3E}">
        <p14:creationId xmlns:p14="http://schemas.microsoft.com/office/powerpoint/2010/main" val="350640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4</a:t>
            </a:fld>
            <a:endParaRPr lang="en-US"/>
          </a:p>
        </p:txBody>
      </p:sp>
    </p:spTree>
    <p:extLst>
      <p:ext uri="{BB962C8B-B14F-4D97-AF65-F5344CB8AC3E}">
        <p14:creationId xmlns:p14="http://schemas.microsoft.com/office/powerpoint/2010/main" val="411256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10</a:t>
            </a:fld>
            <a:endParaRPr lang="en-US"/>
          </a:p>
        </p:txBody>
      </p:sp>
    </p:spTree>
    <p:extLst>
      <p:ext uri="{BB962C8B-B14F-4D97-AF65-F5344CB8AC3E}">
        <p14:creationId xmlns:p14="http://schemas.microsoft.com/office/powerpoint/2010/main" val="237285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xfrm>
            <a:off x="666750" y="1150938"/>
            <a:ext cx="5524500" cy="3108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5800" y="4430713"/>
            <a:ext cx="5486400" cy="362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117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20</a:t>
            </a:fld>
            <a:endParaRPr lang="en-US"/>
          </a:p>
        </p:txBody>
      </p:sp>
    </p:spTree>
    <p:extLst>
      <p:ext uri="{BB962C8B-B14F-4D97-AF65-F5344CB8AC3E}">
        <p14:creationId xmlns:p14="http://schemas.microsoft.com/office/powerpoint/2010/main" val="259313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25</a:t>
            </a:fld>
            <a:endParaRPr lang="en-US"/>
          </a:p>
        </p:txBody>
      </p:sp>
    </p:spTree>
    <p:extLst>
      <p:ext uri="{BB962C8B-B14F-4D97-AF65-F5344CB8AC3E}">
        <p14:creationId xmlns:p14="http://schemas.microsoft.com/office/powerpoint/2010/main" val="211417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EAAC3-38EB-41BB-92C4-3EFEE300E9DF}" type="slidenum">
              <a:rPr lang="en-US" smtClean="0"/>
              <a:t>36</a:t>
            </a:fld>
            <a:endParaRPr lang="en-US"/>
          </a:p>
        </p:txBody>
      </p:sp>
    </p:spTree>
    <p:extLst>
      <p:ext uri="{BB962C8B-B14F-4D97-AF65-F5344CB8AC3E}">
        <p14:creationId xmlns:p14="http://schemas.microsoft.com/office/powerpoint/2010/main" val="22925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408074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355126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38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187734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831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27347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56835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385418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345677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59B51-31EB-459E-93CA-1A053D74678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34505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159B51-31EB-459E-93CA-1A053D74678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413615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159B51-31EB-459E-93CA-1A053D746781}"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4643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159B51-31EB-459E-93CA-1A053D746781}"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410221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59B51-31EB-459E-93CA-1A053D746781}"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223466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59B51-31EB-459E-93CA-1A053D74678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306966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59B51-31EB-459E-93CA-1A053D74678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33036-762E-4ECF-86DC-1D428AD3F7CD}" type="slidenum">
              <a:rPr lang="en-US" smtClean="0"/>
              <a:t>‹#›</a:t>
            </a:fld>
            <a:endParaRPr lang="en-US"/>
          </a:p>
        </p:txBody>
      </p:sp>
    </p:spTree>
    <p:extLst>
      <p:ext uri="{BB962C8B-B14F-4D97-AF65-F5344CB8AC3E}">
        <p14:creationId xmlns:p14="http://schemas.microsoft.com/office/powerpoint/2010/main" val="262264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159B51-31EB-459E-93CA-1A053D746781}" type="datetimeFigureOut">
              <a:rPr lang="en-US" smtClean="0"/>
              <a:t>12/1/2018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733036-762E-4ECF-86DC-1D428AD3F7CD}" type="slidenum">
              <a:rPr lang="en-US" smtClean="0"/>
              <a:t>‹#›</a:t>
            </a:fld>
            <a:endParaRPr lang="en-US"/>
          </a:p>
        </p:txBody>
      </p:sp>
    </p:spTree>
    <p:extLst>
      <p:ext uri="{BB962C8B-B14F-4D97-AF65-F5344CB8AC3E}">
        <p14:creationId xmlns:p14="http://schemas.microsoft.com/office/powerpoint/2010/main" val="48802633"/>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alpha val="0"/>
                <a:lumMod val="34000"/>
                <a:lumOff val="66000"/>
              </a:schemeClr>
            </a:gs>
            <a:gs pos="100000">
              <a:schemeClr val="bg2">
                <a:shade val="98000"/>
                <a:satMod val="120000"/>
                <a:lumMod val="98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8175" y="1057275"/>
            <a:ext cx="9010650" cy="2181225"/>
          </a:xfrm>
        </p:spPr>
        <p:txBody>
          <a:bodyPr>
            <a:noAutofit/>
          </a:bodyPr>
          <a:lstStyle/>
          <a:p>
            <a:r>
              <a:rPr lang="en-US" sz="4600" i="1" dirty="0" smtClean="0"/>
              <a:t>Aortic Valve </a:t>
            </a:r>
            <a:r>
              <a:rPr lang="en-US" sz="4600" i="1" dirty="0"/>
              <a:t>S</a:t>
            </a:r>
            <a:r>
              <a:rPr lang="en-US" sz="4600" i="1" dirty="0" smtClean="0"/>
              <a:t>tenosis </a:t>
            </a:r>
            <a:br>
              <a:rPr lang="en-US" sz="4600" i="1" dirty="0" smtClean="0"/>
            </a:br>
            <a:r>
              <a:rPr lang="en-US" sz="4600" i="1" dirty="0" smtClean="0"/>
              <a:t>High Gradient </a:t>
            </a:r>
            <a:r>
              <a:rPr lang="en-US" sz="4600" i="1" dirty="0" smtClean="0"/>
              <a:t>Vs</a:t>
            </a:r>
            <a:r>
              <a:rPr lang="en-US" sz="4600" i="1" dirty="0" smtClean="0"/>
              <a:t>. </a:t>
            </a:r>
            <a:r>
              <a:rPr lang="en-US" sz="4600" i="1" dirty="0" smtClean="0"/>
              <a:t>Low Gradient</a:t>
            </a:r>
            <a:endParaRPr lang="en-US" sz="4600" i="1" dirty="0"/>
          </a:p>
        </p:txBody>
      </p:sp>
      <p:sp>
        <p:nvSpPr>
          <p:cNvPr id="3" name="Subtitle 2"/>
          <p:cNvSpPr>
            <a:spLocks noGrp="1"/>
          </p:cNvSpPr>
          <p:nvPr>
            <p:ph type="subTitle" idx="1"/>
          </p:nvPr>
        </p:nvSpPr>
        <p:spPr>
          <a:xfrm>
            <a:off x="1781175" y="4248149"/>
            <a:ext cx="7867650" cy="962025"/>
          </a:xfrm>
        </p:spPr>
        <p:txBody>
          <a:bodyPr>
            <a:normAutofit fontScale="70000" lnSpcReduction="20000"/>
          </a:bodyPr>
          <a:lstStyle/>
          <a:p>
            <a:r>
              <a:rPr lang="en-US" sz="4000" b="1" i="1" dirty="0" smtClean="0"/>
              <a:t>Hetal Gandhi MD FACC</a:t>
            </a:r>
          </a:p>
          <a:p>
            <a:r>
              <a:rPr lang="en-US" sz="4000" b="1" i="1" dirty="0" smtClean="0"/>
              <a:t>Advocate Heart Institute </a:t>
            </a:r>
            <a:endParaRPr lang="en-US" sz="40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305175"/>
            <a:ext cx="2552700" cy="3171825"/>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334741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Aortic </a:t>
            </a:r>
            <a:r>
              <a:rPr lang="en-US" dirty="0" err="1" smtClean="0"/>
              <a:t>Valvular</a:t>
            </a:r>
            <a:r>
              <a:rPr lang="en-US" dirty="0" smtClean="0"/>
              <a:t> </a:t>
            </a:r>
            <a:r>
              <a:rPr lang="en-US" dirty="0"/>
              <a:t>M</a:t>
            </a:r>
            <a:r>
              <a:rPr lang="en-US" dirty="0" smtClean="0"/>
              <a:t>orphology</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31" y="1701799"/>
            <a:ext cx="8410755" cy="37470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0719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a:grpSpLocks/>
          </p:cNvGrpSpPr>
          <p:nvPr/>
        </p:nvGrpSpPr>
        <p:grpSpPr bwMode="auto">
          <a:xfrm>
            <a:off x="2946557" y="480024"/>
            <a:ext cx="8672513" cy="7416800"/>
            <a:chOff x="1822411" y="332656"/>
            <a:chExt cx="8671897" cy="7416824"/>
          </a:xfrm>
        </p:grpSpPr>
        <p:pic>
          <p:nvPicPr>
            <p:cNvPr id="64526"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11" y="1327361"/>
              <a:ext cx="7160663" cy="642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Imag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8418" y="332656"/>
              <a:ext cx="7415890" cy="66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8" name="ZoneTexte 7"/>
            <p:cNvSpPr txBox="1">
              <a:spLocks noChangeArrowheads="1"/>
            </p:cNvSpPr>
            <p:nvPr/>
          </p:nvSpPr>
          <p:spPr bwMode="auto">
            <a:xfrm>
              <a:off x="8839328" y="1916832"/>
              <a:ext cx="100533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u"/>
                <a:defRPr sz="3200">
                  <a:solidFill>
                    <a:schemeClr val="tx1"/>
                  </a:solidFill>
                  <a:latin typeface="Times New Roman" panose="02020603050405020304" pitchFamily="18" charset="0"/>
                </a:defRPr>
              </a:lvl1pPr>
              <a:lvl2pPr marL="742950" indent="-285750">
                <a:spcBef>
                  <a:spcPct val="20000"/>
                </a:spcBef>
                <a:buClr>
                  <a:schemeClr val="tx1"/>
                </a:buClr>
                <a:buSzPct val="75000"/>
                <a:buFont typeface="Monotype Sorts"/>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4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4000"/>
                <a:buFont typeface="Monotype Sorts"/>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4000"/>
                <a:buFont typeface="Monotype Sorts"/>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fr-CA" altLang="en-US" sz="2400">
                  <a:solidFill>
                    <a:srgbClr val="FFFFFF"/>
                  </a:solidFill>
                </a:rPr>
                <a:t>5-10%</a:t>
              </a:r>
            </a:p>
          </p:txBody>
        </p:sp>
        <p:sp>
          <p:nvSpPr>
            <p:cNvPr id="64529" name="ZoneTexte 10"/>
            <p:cNvSpPr txBox="1">
              <a:spLocks noChangeArrowheads="1"/>
            </p:cNvSpPr>
            <p:nvPr/>
          </p:nvSpPr>
          <p:spPr bwMode="auto">
            <a:xfrm>
              <a:off x="8142098" y="1010460"/>
              <a:ext cx="1954306" cy="10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u"/>
                <a:defRPr sz="3200">
                  <a:solidFill>
                    <a:schemeClr val="tx1"/>
                  </a:solidFill>
                  <a:latin typeface="Times New Roman" panose="02020603050405020304" pitchFamily="18" charset="0"/>
                </a:defRPr>
              </a:lvl1pPr>
              <a:lvl2pPr marL="742950" indent="-285750">
                <a:spcBef>
                  <a:spcPct val="20000"/>
                </a:spcBef>
                <a:buClr>
                  <a:schemeClr val="tx1"/>
                </a:buClr>
                <a:buSzPct val="75000"/>
                <a:buFont typeface="Monotype Sorts"/>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4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4000"/>
                <a:buFont typeface="Monotype Sorts"/>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4000"/>
                <a:buFont typeface="Monotype Sorts"/>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9pPr>
            </a:lstStyle>
            <a:p>
              <a:pPr algn="ctr">
                <a:lnSpc>
                  <a:spcPts val="1800"/>
                </a:lnSpc>
                <a:spcBef>
                  <a:spcPct val="0"/>
                </a:spcBef>
                <a:buClrTx/>
                <a:buSzTx/>
                <a:buNone/>
              </a:pPr>
              <a:r>
                <a:rPr lang="fr-CA" altLang="en-US" sz="1800">
                  <a:solidFill>
                    <a:srgbClr val="FFC000"/>
                  </a:solidFill>
                </a:rPr>
                <a:t>LOW-LVEF</a:t>
              </a:r>
            </a:p>
            <a:p>
              <a:pPr algn="ctr">
                <a:lnSpc>
                  <a:spcPts val="1800"/>
                </a:lnSpc>
                <a:spcBef>
                  <a:spcPct val="0"/>
                </a:spcBef>
                <a:buClrTx/>
                <a:buSzTx/>
                <a:buNone/>
              </a:pPr>
              <a:r>
                <a:rPr lang="fr-CA" altLang="en-US" sz="1800">
                  <a:solidFill>
                    <a:srgbClr val="FFC000"/>
                  </a:solidFill>
                </a:rPr>
                <a:t>«CLASSICAL»</a:t>
              </a:r>
            </a:p>
            <a:p>
              <a:pPr algn="ctr">
                <a:lnSpc>
                  <a:spcPts val="1800"/>
                </a:lnSpc>
                <a:spcBef>
                  <a:spcPct val="0"/>
                </a:spcBef>
                <a:buClrTx/>
                <a:buSzTx/>
                <a:buNone/>
              </a:pPr>
              <a:r>
                <a:rPr lang="fr-CA" altLang="en-US" sz="1800">
                  <a:solidFill>
                    <a:srgbClr val="FFC000"/>
                  </a:solidFill>
                </a:rPr>
                <a:t> LOW-FLOW</a:t>
              </a:r>
            </a:p>
            <a:p>
              <a:pPr algn="ctr">
                <a:lnSpc>
                  <a:spcPts val="1800"/>
                </a:lnSpc>
                <a:spcBef>
                  <a:spcPct val="0"/>
                </a:spcBef>
                <a:buClrTx/>
                <a:buSzTx/>
                <a:buNone/>
              </a:pPr>
              <a:r>
                <a:rPr lang="fr-CA" altLang="en-US" sz="1800">
                  <a:solidFill>
                    <a:srgbClr val="FFC000"/>
                  </a:solidFill>
                </a:rPr>
                <a:t>LOW-GRADIENT</a:t>
              </a:r>
            </a:p>
          </p:txBody>
        </p:sp>
      </p:grpSp>
      <p:pic>
        <p:nvPicPr>
          <p:cNvPr id="64515"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5838" y="620714"/>
            <a:ext cx="703421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11"/>
          <p:cNvGrpSpPr>
            <a:grpSpLocks/>
          </p:cNvGrpSpPr>
          <p:nvPr/>
        </p:nvGrpSpPr>
        <p:grpSpPr bwMode="auto">
          <a:xfrm>
            <a:off x="2069052" y="318993"/>
            <a:ext cx="8743619" cy="7690013"/>
            <a:chOff x="1039044" y="348213"/>
            <a:chExt cx="8743730" cy="7689299"/>
          </a:xfrm>
        </p:grpSpPr>
        <p:grpSp>
          <p:nvGrpSpPr>
            <p:cNvPr id="64521" name="Groupe 2"/>
            <p:cNvGrpSpPr>
              <a:grpSpLocks/>
            </p:cNvGrpSpPr>
            <p:nvPr/>
          </p:nvGrpSpPr>
          <p:grpSpPr bwMode="auto">
            <a:xfrm>
              <a:off x="1039044" y="1003178"/>
              <a:ext cx="6843507" cy="7034334"/>
              <a:chOff x="1039044" y="1003178"/>
              <a:chExt cx="6843507" cy="7034334"/>
            </a:xfrm>
          </p:grpSpPr>
          <p:pic>
            <p:nvPicPr>
              <p:cNvPr id="64523" name="Imag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9044" y="1899838"/>
                <a:ext cx="6843507" cy="61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ZoneTexte 6"/>
              <p:cNvSpPr txBox="1">
                <a:spLocks noChangeArrowheads="1"/>
              </p:cNvSpPr>
              <p:nvPr/>
            </p:nvSpPr>
            <p:spPr bwMode="auto">
              <a:xfrm>
                <a:off x="4927476" y="1917926"/>
                <a:ext cx="1159307" cy="4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u"/>
                  <a:defRPr sz="3200">
                    <a:solidFill>
                      <a:schemeClr val="tx1"/>
                    </a:solidFill>
                    <a:latin typeface="Times New Roman" panose="02020603050405020304" pitchFamily="18" charset="0"/>
                  </a:defRPr>
                </a:lvl1pPr>
                <a:lvl2pPr marL="742950" indent="-285750">
                  <a:spcBef>
                    <a:spcPct val="20000"/>
                  </a:spcBef>
                  <a:buClr>
                    <a:schemeClr val="tx1"/>
                  </a:buClr>
                  <a:buSzPct val="75000"/>
                  <a:buFont typeface="Monotype Sorts"/>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4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4000"/>
                  <a:buFont typeface="Monotype Sorts"/>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4000"/>
                  <a:buFont typeface="Monotype Sorts"/>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fr-CA" altLang="en-US" sz="2400">
                    <a:solidFill>
                      <a:srgbClr val="FFFFFF"/>
                    </a:solidFill>
                  </a:rPr>
                  <a:t>10-25%</a:t>
                </a:r>
              </a:p>
            </p:txBody>
          </p:sp>
          <p:sp>
            <p:nvSpPr>
              <p:cNvPr id="64525" name="ZoneTexte 9"/>
              <p:cNvSpPr txBox="1">
                <a:spLocks noChangeArrowheads="1"/>
              </p:cNvSpPr>
              <p:nvPr/>
            </p:nvSpPr>
            <p:spPr bwMode="auto">
              <a:xfrm>
                <a:off x="4135387" y="1003178"/>
                <a:ext cx="21296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u"/>
                  <a:defRPr sz="3200">
                    <a:solidFill>
                      <a:schemeClr val="tx1"/>
                    </a:solidFill>
                    <a:latin typeface="Times New Roman" panose="02020603050405020304" pitchFamily="18" charset="0"/>
                  </a:defRPr>
                </a:lvl1pPr>
                <a:lvl2pPr marL="742950" indent="-285750">
                  <a:spcBef>
                    <a:spcPct val="20000"/>
                  </a:spcBef>
                  <a:buClr>
                    <a:schemeClr val="tx1"/>
                  </a:buClr>
                  <a:buSzPct val="75000"/>
                  <a:buFont typeface="Monotype Sorts"/>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4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4000"/>
                  <a:buFont typeface="Monotype Sorts"/>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4000"/>
                  <a:buFont typeface="Monotype Sorts"/>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9pPr>
              </a:lstStyle>
              <a:p>
                <a:pPr algn="ctr">
                  <a:lnSpc>
                    <a:spcPts val="1800"/>
                  </a:lnSpc>
                  <a:spcBef>
                    <a:spcPct val="0"/>
                  </a:spcBef>
                  <a:buClrTx/>
                  <a:buSzTx/>
                  <a:buNone/>
                </a:pPr>
                <a:r>
                  <a:rPr lang="fr-CA" altLang="en-US" sz="1800">
                    <a:solidFill>
                      <a:srgbClr val="FFC000"/>
                    </a:solidFill>
                  </a:rPr>
                  <a:t>NORMAL-LVEF</a:t>
                </a:r>
              </a:p>
              <a:p>
                <a:pPr algn="ctr">
                  <a:lnSpc>
                    <a:spcPts val="1800"/>
                  </a:lnSpc>
                  <a:spcBef>
                    <a:spcPct val="0"/>
                  </a:spcBef>
                  <a:buClrTx/>
                  <a:buSzTx/>
                  <a:buNone/>
                </a:pPr>
                <a:r>
                  <a:rPr lang="fr-CA" altLang="en-US" sz="1800">
                    <a:solidFill>
                      <a:srgbClr val="FFC000"/>
                    </a:solidFill>
                  </a:rPr>
                  <a:t>«PARADOXICAL»</a:t>
                </a:r>
              </a:p>
              <a:p>
                <a:pPr algn="ctr">
                  <a:lnSpc>
                    <a:spcPts val="1800"/>
                  </a:lnSpc>
                  <a:spcBef>
                    <a:spcPct val="0"/>
                  </a:spcBef>
                  <a:buClrTx/>
                  <a:buSzTx/>
                  <a:buNone/>
                </a:pPr>
                <a:r>
                  <a:rPr lang="fr-CA" altLang="en-US" sz="1800">
                    <a:solidFill>
                      <a:srgbClr val="FFC000"/>
                    </a:solidFill>
                  </a:rPr>
                  <a:t> LOW-FLOW</a:t>
                </a:r>
              </a:p>
              <a:p>
                <a:pPr algn="ctr">
                  <a:lnSpc>
                    <a:spcPts val="1800"/>
                  </a:lnSpc>
                  <a:spcBef>
                    <a:spcPct val="0"/>
                  </a:spcBef>
                  <a:buClrTx/>
                  <a:buSzTx/>
                  <a:buNone/>
                </a:pPr>
                <a:r>
                  <a:rPr lang="fr-CA" altLang="en-US" sz="1800">
                    <a:solidFill>
                      <a:srgbClr val="FFC000"/>
                    </a:solidFill>
                  </a:rPr>
                  <a:t>LOW-GRADIENT</a:t>
                </a:r>
              </a:p>
            </p:txBody>
          </p:sp>
        </p:grpSp>
        <p:pic>
          <p:nvPicPr>
            <p:cNvPr id="64522" name="Imag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79776" y="348213"/>
              <a:ext cx="7402998" cy="66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7"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7338" y="1615762"/>
            <a:ext cx="7090941" cy="635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title"/>
          </p:nvPr>
        </p:nvSpPr>
        <p:spPr>
          <a:xfrm>
            <a:off x="1312864" y="147041"/>
            <a:ext cx="10112375" cy="1049934"/>
          </a:xfrm>
        </p:spPr>
        <p:txBody>
          <a:bodyPr/>
          <a:lstStyle/>
          <a:p>
            <a:pPr algn="ctr">
              <a:lnSpc>
                <a:spcPts val="3500"/>
              </a:lnSpc>
              <a:defRPr/>
            </a:pPr>
            <a:r>
              <a:rPr lang="en-US" sz="4000" b="1" dirty="0"/>
              <a:t>Two Different Patterns of Low-Flow, </a:t>
            </a:r>
            <a:br>
              <a:rPr lang="en-US" sz="4000" b="1" dirty="0"/>
            </a:br>
            <a:r>
              <a:rPr lang="en-US" sz="4000" b="1" dirty="0"/>
              <a:t>Low-Gradient AS</a:t>
            </a:r>
          </a:p>
        </p:txBody>
      </p:sp>
      <p:sp>
        <p:nvSpPr>
          <p:cNvPr id="64519" name="ZoneTexte 4"/>
          <p:cNvSpPr txBox="1">
            <a:spLocks noChangeArrowheads="1"/>
          </p:cNvSpPr>
          <p:nvPr/>
        </p:nvSpPr>
        <p:spPr bwMode="auto">
          <a:xfrm>
            <a:off x="2566988" y="1887539"/>
            <a:ext cx="1159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u"/>
              <a:defRPr sz="3200">
                <a:solidFill>
                  <a:schemeClr val="tx1"/>
                </a:solidFill>
                <a:latin typeface="Times New Roman" panose="02020603050405020304" pitchFamily="18" charset="0"/>
              </a:defRPr>
            </a:lvl1pPr>
            <a:lvl2pPr marL="742950" indent="-285750">
              <a:spcBef>
                <a:spcPct val="20000"/>
              </a:spcBef>
              <a:buClr>
                <a:schemeClr val="tx1"/>
              </a:buClr>
              <a:buSzPct val="75000"/>
              <a:buFont typeface="Monotype Sorts"/>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4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4000"/>
              <a:buFont typeface="Monotype Sorts"/>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4000"/>
              <a:buFont typeface="Monotype Sorts"/>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fr-CA" altLang="en-US" sz="2400">
                <a:solidFill>
                  <a:srgbClr val="FFFFFF"/>
                </a:solidFill>
              </a:rPr>
              <a:t>50-70%</a:t>
            </a:r>
          </a:p>
        </p:txBody>
      </p:sp>
      <p:sp>
        <p:nvSpPr>
          <p:cNvPr id="64520" name="ZoneTexte 8"/>
          <p:cNvSpPr txBox="1">
            <a:spLocks noChangeArrowheads="1"/>
          </p:cNvSpPr>
          <p:nvPr/>
        </p:nvSpPr>
        <p:spPr bwMode="auto">
          <a:xfrm>
            <a:off x="1319613" y="1003300"/>
            <a:ext cx="201850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a:buChar char="u"/>
              <a:defRPr sz="3200">
                <a:solidFill>
                  <a:schemeClr val="tx1"/>
                </a:solidFill>
                <a:latin typeface="Times New Roman" panose="02020603050405020304" pitchFamily="18" charset="0"/>
              </a:defRPr>
            </a:lvl1pPr>
            <a:lvl2pPr marL="742950" indent="-285750">
              <a:spcBef>
                <a:spcPct val="20000"/>
              </a:spcBef>
              <a:buClr>
                <a:schemeClr val="tx1"/>
              </a:buClr>
              <a:buSzPct val="75000"/>
              <a:buFont typeface="Monotype Sorts"/>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4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4000"/>
              <a:buFont typeface="Monotype Sorts"/>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4000"/>
              <a:buFont typeface="Monotype Sorts"/>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4000"/>
              <a:buFont typeface="Monotype Sorts"/>
              <a:buChar char="u"/>
              <a:defRPr sz="2000">
                <a:solidFill>
                  <a:schemeClr val="tx1"/>
                </a:solidFill>
                <a:latin typeface="Times New Roman" panose="02020603050405020304" pitchFamily="18" charset="0"/>
              </a:defRPr>
            </a:lvl9pPr>
          </a:lstStyle>
          <a:p>
            <a:pPr algn="ctr">
              <a:lnSpc>
                <a:spcPts val="1800"/>
              </a:lnSpc>
              <a:spcBef>
                <a:spcPct val="0"/>
              </a:spcBef>
              <a:buClrTx/>
              <a:buSzTx/>
              <a:buNone/>
            </a:pPr>
            <a:r>
              <a:rPr lang="fr-CA" altLang="en-US" sz="1800" dirty="0">
                <a:solidFill>
                  <a:srgbClr val="FFC000"/>
                </a:solidFill>
              </a:rPr>
              <a:t>NORMAL-LVEF</a:t>
            </a:r>
          </a:p>
          <a:p>
            <a:pPr algn="ctr">
              <a:lnSpc>
                <a:spcPts val="1800"/>
              </a:lnSpc>
              <a:spcBef>
                <a:spcPct val="0"/>
              </a:spcBef>
              <a:buClrTx/>
              <a:buSzTx/>
              <a:buNone/>
            </a:pPr>
            <a:r>
              <a:rPr lang="fr-CA" altLang="en-US" sz="1800" dirty="0">
                <a:solidFill>
                  <a:srgbClr val="FFC000"/>
                </a:solidFill>
              </a:rPr>
              <a:t>NORMAL-FLOW</a:t>
            </a:r>
          </a:p>
          <a:p>
            <a:pPr algn="ctr">
              <a:lnSpc>
                <a:spcPts val="1800"/>
              </a:lnSpc>
              <a:spcBef>
                <a:spcPct val="0"/>
              </a:spcBef>
              <a:buClrTx/>
              <a:buSzTx/>
              <a:buNone/>
            </a:pPr>
            <a:r>
              <a:rPr lang="fr-CA" altLang="en-US" sz="1800" dirty="0">
                <a:solidFill>
                  <a:srgbClr val="FFC000"/>
                </a:solidFill>
              </a:rPr>
              <a:t>HIGH-GRADIENT</a:t>
            </a:r>
          </a:p>
        </p:txBody>
      </p:sp>
    </p:spTree>
    <p:extLst>
      <p:ext uri="{BB962C8B-B14F-4D97-AF65-F5344CB8AC3E}">
        <p14:creationId xmlns:p14="http://schemas.microsoft.com/office/powerpoint/2010/main" val="36724470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approach to Aortic Stenosis</a:t>
            </a:r>
            <a:endParaRPr lang="en-US" dirty="0"/>
          </a:p>
        </p:txBody>
      </p:sp>
      <p:sp>
        <p:nvSpPr>
          <p:cNvPr id="3" name="Content Placeholder 2"/>
          <p:cNvSpPr>
            <a:spLocks noGrp="1"/>
          </p:cNvSpPr>
          <p:nvPr>
            <p:ph idx="1"/>
          </p:nvPr>
        </p:nvSpPr>
        <p:spPr>
          <a:xfrm>
            <a:off x="677334" y="1619251"/>
            <a:ext cx="8596668" cy="4422112"/>
          </a:xfrm>
        </p:spPr>
        <p:txBody>
          <a:bodyPr>
            <a:noAutofit/>
          </a:bodyPr>
          <a:lstStyle/>
          <a:p>
            <a:r>
              <a:rPr lang="en-US" sz="2400" b="1" dirty="0" smtClean="0">
                <a:latin typeface="Arial" panose="020B0604020202020204" pitchFamily="34" charset="0"/>
                <a:cs typeface="Arial" panose="020B0604020202020204" pitchFamily="34" charset="0"/>
              </a:rPr>
              <a:t>Valve anatomy 2d views, LVOT diameter</a:t>
            </a:r>
          </a:p>
          <a:p>
            <a:r>
              <a:rPr lang="en-US" sz="2400" b="1" dirty="0" smtClean="0">
                <a:latin typeface="Arial" panose="020B0604020202020204" pitchFamily="34" charset="0"/>
                <a:cs typeface="Arial" panose="020B0604020202020204" pitchFamily="34" charset="0"/>
              </a:rPr>
              <a:t>Exclude LV outflow trach obstruction</a:t>
            </a:r>
          </a:p>
          <a:p>
            <a:r>
              <a:rPr lang="en-US" sz="2400" b="1" dirty="0" smtClean="0">
                <a:latin typeface="Arial" panose="020B0604020202020204" pitchFamily="34" charset="0"/>
                <a:cs typeface="Arial" panose="020B0604020202020204" pitchFamily="34" charset="0"/>
              </a:rPr>
              <a:t>Stenosis severity:</a:t>
            </a:r>
          </a:p>
          <a:p>
            <a:pPr marL="0" indent="0">
              <a:buNone/>
            </a:pPr>
            <a:r>
              <a:rPr lang="en-US" sz="2400" b="1" dirty="0" smtClean="0">
                <a:latin typeface="Arial" panose="020B0604020202020204" pitchFamily="34" charset="0"/>
                <a:cs typeface="Arial" panose="020B0604020202020204" pitchFamily="34" charset="0"/>
              </a:rPr>
              <a:t>         a. Peak velocity</a:t>
            </a:r>
          </a:p>
          <a:p>
            <a:pPr marL="0" indent="0">
              <a:buNone/>
            </a:pP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b. Mean pressure gradient</a:t>
            </a:r>
          </a:p>
          <a:p>
            <a:pPr marL="0" indent="0">
              <a:buNone/>
            </a:pP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c. Continuity equation valve area</a:t>
            </a:r>
          </a:p>
          <a:p>
            <a:r>
              <a:rPr lang="en-US" sz="2400" b="1" dirty="0" smtClean="0">
                <a:latin typeface="Arial" panose="020B0604020202020204" pitchFamily="34" charset="0"/>
                <a:cs typeface="Arial" panose="020B0604020202020204" pitchFamily="34" charset="0"/>
              </a:rPr>
              <a:t>Degree of coexisting  aortic regurgitation</a:t>
            </a:r>
          </a:p>
          <a:p>
            <a:r>
              <a:rPr lang="en-US" sz="2400" b="1" dirty="0" smtClean="0">
                <a:latin typeface="Arial" panose="020B0604020202020204" pitchFamily="34" charset="0"/>
                <a:cs typeface="Arial" panose="020B0604020202020204" pitchFamily="34" charset="0"/>
              </a:rPr>
              <a:t>Left ventricular hypertrophy and LVEF</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759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725" y="609600"/>
            <a:ext cx="7570788" cy="5290914"/>
          </a:xfrm>
        </p:spPr>
      </p:pic>
    </p:spTree>
    <p:extLst>
      <p:ext uri="{BB962C8B-B14F-4D97-AF65-F5344CB8AC3E}">
        <p14:creationId xmlns:p14="http://schemas.microsoft.com/office/powerpoint/2010/main" val="204011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10133012" cy="1280890"/>
          </a:xfrm>
        </p:spPr>
        <p:txBody>
          <a:bodyPr/>
          <a:lstStyle/>
          <a:p>
            <a:r>
              <a:rPr lang="en-US" dirty="0" smtClean="0"/>
              <a:t>Calcification affect LOVT measurement </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33775" y="1724025"/>
            <a:ext cx="4848225" cy="471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5369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5" y="1352551"/>
            <a:ext cx="5209115" cy="4686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275" y="1316831"/>
            <a:ext cx="4586287" cy="4757739"/>
          </a:xfrm>
          <a:prstGeom prst="rect">
            <a:avLst/>
          </a:prstGeom>
        </p:spPr>
      </p:pic>
    </p:spTree>
    <p:extLst>
      <p:ext uri="{BB962C8B-B14F-4D97-AF65-F5344CB8AC3E}">
        <p14:creationId xmlns:p14="http://schemas.microsoft.com/office/powerpoint/2010/main" val="3686724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6" y="838200"/>
            <a:ext cx="7458074" cy="5146675"/>
          </a:xfrm>
        </p:spPr>
      </p:pic>
    </p:spTree>
    <p:extLst>
      <p:ext uri="{BB962C8B-B14F-4D97-AF65-F5344CB8AC3E}">
        <p14:creationId xmlns:p14="http://schemas.microsoft.com/office/powerpoint/2010/main" val="463455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143" y="508000"/>
            <a:ext cx="6143625" cy="571261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297" y="2002912"/>
            <a:ext cx="4686304" cy="4319025"/>
          </a:xfrm>
          <a:prstGeom prst="rect">
            <a:avLst/>
          </a:prstGeom>
        </p:spPr>
      </p:pic>
    </p:spTree>
    <p:extLst>
      <p:ext uri="{BB962C8B-B14F-4D97-AF65-F5344CB8AC3E}">
        <p14:creationId xmlns:p14="http://schemas.microsoft.com/office/powerpoint/2010/main" val="2826010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in Echo measurement</a:t>
            </a:r>
            <a:endParaRPr lang="en-US" dirty="0"/>
          </a:p>
        </p:txBody>
      </p:sp>
      <p:sp>
        <p:nvSpPr>
          <p:cNvPr id="5" name="Content Placeholder 4"/>
          <p:cNvSpPr>
            <a:spLocks noGrp="1"/>
          </p:cNvSpPr>
          <p:nvPr>
            <p:ph idx="1"/>
          </p:nvPr>
        </p:nvSpPr>
        <p:spPr/>
        <p:txBody>
          <a:bodyPr>
            <a:normAutofit/>
          </a:bodyPr>
          <a:lstStyle/>
          <a:p>
            <a:r>
              <a:rPr lang="en-US" sz="2400" b="1" dirty="0" smtClean="0">
                <a:latin typeface="Arial" panose="020B0604020202020204" pitchFamily="34" charset="0"/>
                <a:cs typeface="Arial" panose="020B0604020202020204" pitchFamily="34" charset="0"/>
              </a:rPr>
              <a:t>Outflow tract diameter images</a:t>
            </a:r>
          </a:p>
          <a:p>
            <a:r>
              <a:rPr lang="en-US" sz="2400" b="1" dirty="0" smtClean="0">
                <a:latin typeface="Arial" panose="020B0604020202020204" pitchFamily="34" charset="0"/>
                <a:cs typeface="Arial" panose="020B0604020202020204" pitchFamily="34" charset="0"/>
              </a:rPr>
              <a:t>Intercept angle between aortic stenosis jet and ultrasound beam</a:t>
            </a:r>
          </a:p>
          <a:p>
            <a:r>
              <a:rPr lang="en-US" sz="2400" b="1" dirty="0" smtClean="0">
                <a:latin typeface="Arial" panose="020B0604020202020204" pitchFamily="34" charset="0"/>
                <a:cs typeface="Arial" panose="020B0604020202020204" pitchFamily="34" charset="0"/>
              </a:rPr>
              <a:t>Identification of flow signal origin ( AS vs. MR. vs HOCM)</a:t>
            </a:r>
          </a:p>
          <a:p>
            <a:r>
              <a:rPr lang="en-US" sz="2400" b="1" dirty="0" smtClean="0">
                <a:latin typeface="Arial" panose="020B0604020202020204" pitchFamily="34" charset="0"/>
                <a:cs typeface="Arial" panose="020B0604020202020204" pitchFamily="34" charset="0"/>
              </a:rPr>
              <a:t>Beat to Beat variability ( AF, PVCs)</a:t>
            </a:r>
          </a:p>
          <a:p>
            <a:r>
              <a:rPr lang="en-US" sz="2400" b="1" dirty="0" smtClean="0">
                <a:latin typeface="Arial" panose="020B0604020202020204" pitchFamily="34" charset="0"/>
                <a:cs typeface="Arial" panose="020B0604020202020204" pitchFamily="34" charset="0"/>
              </a:rPr>
              <a:t>Respiratory motion affect acoustic window</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41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727" y="1047750"/>
            <a:ext cx="7915275" cy="5229225"/>
          </a:xfrm>
        </p:spPr>
      </p:pic>
    </p:spTree>
    <p:extLst>
      <p:ext uri="{BB962C8B-B14F-4D97-AF65-F5344CB8AC3E}">
        <p14:creationId xmlns:p14="http://schemas.microsoft.com/office/powerpoint/2010/main" val="396162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4400" dirty="0" smtClean="0"/>
              <a:t>Introduction</a:t>
            </a:r>
            <a:endParaRPr lang="en-US" sz="4400" dirty="0"/>
          </a:p>
        </p:txBody>
      </p:sp>
      <p:sp>
        <p:nvSpPr>
          <p:cNvPr id="3" name="Content Placeholder 2"/>
          <p:cNvSpPr>
            <a:spLocks noGrp="1"/>
          </p:cNvSpPr>
          <p:nvPr>
            <p:ph idx="1"/>
          </p:nvPr>
        </p:nvSpPr>
        <p:spPr>
          <a:xfrm>
            <a:off x="838200" y="1638300"/>
            <a:ext cx="10515600" cy="4538663"/>
          </a:xfrm>
        </p:spPr>
        <p:txBody>
          <a:bodyPr/>
          <a:lstStyle/>
          <a:p>
            <a:r>
              <a:rPr lang="en-US" sz="2800" dirty="0" smtClean="0"/>
              <a:t>Natural History</a:t>
            </a:r>
          </a:p>
          <a:p>
            <a:r>
              <a:rPr lang="en-US" sz="2800" dirty="0" smtClean="0"/>
              <a:t>Pathophysiology and symptoms</a:t>
            </a:r>
          </a:p>
          <a:p>
            <a:r>
              <a:rPr lang="en-US" sz="2800" dirty="0" smtClean="0"/>
              <a:t>Echocardiographic measurement</a:t>
            </a:r>
          </a:p>
          <a:p>
            <a:r>
              <a:rPr lang="en-US" sz="2800" dirty="0" smtClean="0"/>
              <a:t>Low flow low gradient AS</a:t>
            </a:r>
          </a:p>
          <a:p>
            <a:r>
              <a:rPr lang="en-US" sz="2800" dirty="0" smtClean="0"/>
              <a:t>Asymptomatic Severe AS</a:t>
            </a:r>
          </a:p>
          <a:p>
            <a:r>
              <a:rPr lang="en-US" sz="2800" dirty="0" smtClean="0"/>
              <a:t>Management</a:t>
            </a:r>
          </a:p>
          <a:p>
            <a:pPr marL="0" indent="0">
              <a:buNone/>
            </a:pPr>
            <a:endParaRPr lang="en-US" dirty="0"/>
          </a:p>
        </p:txBody>
      </p:sp>
    </p:spTree>
    <p:extLst>
      <p:ext uri="{BB962C8B-B14F-4D97-AF65-F5344CB8AC3E}">
        <p14:creationId xmlns:p14="http://schemas.microsoft.com/office/powerpoint/2010/main" val="224322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150" y="365126"/>
            <a:ext cx="8629650" cy="529610"/>
          </a:xfrm>
        </p:spPr>
        <p:txBody>
          <a:bodyPr>
            <a:normAutofit fontScale="90000"/>
          </a:bodyPr>
          <a:lstStyle/>
          <a:p>
            <a:r>
              <a:rPr lang="en-US" dirty="0" smtClean="0"/>
              <a:t>Low gradient low flow AS</a:t>
            </a:r>
            <a:endParaRPr lang="en-US" dirty="0"/>
          </a:p>
        </p:txBody>
      </p:sp>
      <p:sp>
        <p:nvSpPr>
          <p:cNvPr id="3" name="Content Placeholder 2"/>
          <p:cNvSpPr>
            <a:spLocks noGrp="1"/>
          </p:cNvSpPr>
          <p:nvPr>
            <p:ph idx="1"/>
          </p:nvPr>
        </p:nvSpPr>
        <p:spPr>
          <a:xfrm>
            <a:off x="695325" y="1400175"/>
            <a:ext cx="10658475" cy="4776788"/>
          </a:xfrm>
        </p:spPr>
        <p:txBody>
          <a:bodyPr>
            <a:normAutofit/>
          </a:bodyPr>
          <a:lstStyle/>
          <a:p>
            <a:r>
              <a:rPr lang="en-US" sz="2000" b="1" dirty="0" smtClean="0">
                <a:cs typeface="Arial" panose="020B0604020202020204" pitchFamily="34" charset="0"/>
              </a:rPr>
              <a:t>To differentiated  low gradient is due to true aortic stenosis vs. pseudo aortic stenosis from Low LVEF related</a:t>
            </a:r>
          </a:p>
          <a:p>
            <a:r>
              <a:rPr lang="en-US" sz="2000" b="1" dirty="0" smtClean="0">
                <a:cs typeface="Arial" panose="020B0604020202020204" pitchFamily="34" charset="0"/>
              </a:rPr>
              <a:t>It can be also seen in patient with normal LVEF (about 5-7% cases)</a:t>
            </a:r>
          </a:p>
          <a:p>
            <a:r>
              <a:rPr lang="en-US" sz="2000" b="1" dirty="0" smtClean="0">
                <a:cs typeface="Arial" panose="020B0604020202020204" pitchFamily="34" charset="0"/>
              </a:rPr>
              <a:t>Criteria:</a:t>
            </a:r>
          </a:p>
          <a:p>
            <a:pPr marL="0" indent="0">
              <a:buNone/>
            </a:pPr>
            <a:r>
              <a:rPr lang="en-US" sz="2000" b="1" dirty="0">
                <a:cs typeface="Arial" panose="020B0604020202020204" pitchFamily="34" charset="0"/>
              </a:rPr>
              <a:t> </a:t>
            </a:r>
            <a:r>
              <a:rPr lang="en-US" sz="2000" b="1" dirty="0" smtClean="0">
                <a:cs typeface="Arial" panose="020B0604020202020204" pitchFamily="34" charset="0"/>
              </a:rPr>
              <a:t>         (</a:t>
            </a:r>
            <a:r>
              <a:rPr lang="en-US" sz="2000" b="1" dirty="0" err="1">
                <a:cs typeface="Arial" panose="020B0604020202020204" pitchFamily="34" charset="0"/>
              </a:rPr>
              <a:t>i</a:t>
            </a:r>
            <a:r>
              <a:rPr lang="en-US" sz="2000" b="1" dirty="0">
                <a:cs typeface="Arial" panose="020B0604020202020204" pitchFamily="34" charset="0"/>
              </a:rPr>
              <a:t>) AVA &lt;1.0 </a:t>
            </a:r>
            <a:r>
              <a:rPr lang="en-US" sz="2000" b="1" dirty="0" smtClean="0">
                <a:cs typeface="Arial" panose="020B0604020202020204" pitchFamily="34" charset="0"/>
              </a:rPr>
              <a:t>cm</a:t>
            </a:r>
            <a:r>
              <a:rPr lang="en-US" sz="2000" b="1" baseline="30000" dirty="0" smtClean="0">
                <a:cs typeface="Arial" panose="020B0604020202020204" pitchFamily="34" charset="0"/>
              </a:rPr>
              <a:t>2</a:t>
            </a:r>
            <a:endParaRPr lang="en-US" sz="2000" b="1" dirty="0">
              <a:cs typeface="Arial" panose="020B0604020202020204" pitchFamily="34" charset="0"/>
            </a:endParaRPr>
          </a:p>
          <a:p>
            <a:pPr marL="0" indent="0">
              <a:buNone/>
            </a:pPr>
            <a:r>
              <a:rPr lang="en-US" sz="2000" b="1" dirty="0" smtClean="0">
                <a:cs typeface="Arial" panose="020B0604020202020204" pitchFamily="34" charset="0"/>
              </a:rPr>
              <a:t>         (ii</a:t>
            </a:r>
            <a:r>
              <a:rPr lang="en-US" sz="2000" b="1" dirty="0">
                <a:cs typeface="Arial" panose="020B0604020202020204" pitchFamily="34" charset="0"/>
              </a:rPr>
              <a:t>) mean aortic </a:t>
            </a:r>
            <a:r>
              <a:rPr lang="en-US" sz="2000" b="1" dirty="0" err="1">
                <a:cs typeface="Arial" panose="020B0604020202020204" pitchFamily="34" charset="0"/>
              </a:rPr>
              <a:t>transvalvular</a:t>
            </a:r>
            <a:r>
              <a:rPr lang="en-US" sz="2000" b="1" dirty="0">
                <a:cs typeface="Arial" panose="020B0604020202020204" pitchFamily="34" charset="0"/>
              </a:rPr>
              <a:t> pressure gradient &lt;40 </a:t>
            </a:r>
            <a:r>
              <a:rPr lang="en-US" sz="2000" b="1" dirty="0" smtClean="0">
                <a:cs typeface="Arial" panose="020B0604020202020204" pitchFamily="34" charset="0"/>
              </a:rPr>
              <a:t>mmHg</a:t>
            </a:r>
          </a:p>
          <a:p>
            <a:pPr marL="0" indent="0">
              <a:buNone/>
            </a:pPr>
            <a:r>
              <a:rPr lang="en-US" sz="2000" b="1" dirty="0">
                <a:cs typeface="Arial" panose="020B0604020202020204" pitchFamily="34" charset="0"/>
              </a:rPr>
              <a:t> </a:t>
            </a:r>
            <a:r>
              <a:rPr lang="en-US" sz="2000" b="1" dirty="0" smtClean="0">
                <a:cs typeface="Arial" panose="020B0604020202020204" pitchFamily="34" charset="0"/>
              </a:rPr>
              <a:t>        </a:t>
            </a:r>
            <a:r>
              <a:rPr lang="en-US" sz="2000" b="1" dirty="0">
                <a:cs typeface="Arial" panose="020B0604020202020204" pitchFamily="34" charset="0"/>
              </a:rPr>
              <a:t>(iii) LV </a:t>
            </a:r>
            <a:r>
              <a:rPr lang="en-US" sz="2000" b="1" dirty="0" smtClean="0">
                <a:cs typeface="Arial" panose="020B0604020202020204" pitchFamily="34" charset="0"/>
              </a:rPr>
              <a:t>ejection </a:t>
            </a:r>
            <a:r>
              <a:rPr lang="en-US" sz="2000" b="1" dirty="0">
                <a:cs typeface="Arial" panose="020B0604020202020204" pitchFamily="34" charset="0"/>
              </a:rPr>
              <a:t>fraction &lt;50</a:t>
            </a:r>
            <a:r>
              <a:rPr lang="en-US" sz="2000" b="1" dirty="0" smtClean="0">
                <a:cs typeface="Arial" panose="020B0604020202020204" pitchFamily="34" charset="0"/>
              </a:rPr>
              <a:t>%</a:t>
            </a:r>
          </a:p>
          <a:p>
            <a:pPr marL="0" indent="0">
              <a:buNone/>
            </a:pPr>
            <a:r>
              <a:rPr lang="en-US" sz="2000" b="1" dirty="0">
                <a:cs typeface="Arial" panose="020B0604020202020204" pitchFamily="34" charset="0"/>
              </a:rPr>
              <a:t> </a:t>
            </a:r>
            <a:r>
              <a:rPr lang="en-US" sz="2000" b="1" dirty="0" smtClean="0">
                <a:cs typeface="Arial" panose="020B0604020202020204" pitchFamily="34" charset="0"/>
              </a:rPr>
              <a:t>        </a:t>
            </a:r>
            <a:r>
              <a:rPr lang="en-US" sz="2000" b="1" dirty="0">
                <a:cs typeface="Arial" panose="020B0604020202020204" pitchFamily="34" charset="0"/>
              </a:rPr>
              <a:t>(iv) </a:t>
            </a:r>
            <a:r>
              <a:rPr lang="en-US" sz="2000" b="1" dirty="0" err="1">
                <a:cs typeface="Arial" panose="020B0604020202020204" pitchFamily="34" charset="0"/>
              </a:rPr>
              <a:t>SVi</a:t>
            </a:r>
            <a:r>
              <a:rPr lang="en-US" sz="2000" b="1" dirty="0">
                <a:cs typeface="Arial" panose="020B0604020202020204" pitchFamily="34" charset="0"/>
              </a:rPr>
              <a:t> &lt;35 mL/m</a:t>
            </a:r>
            <a:r>
              <a:rPr lang="en-US" sz="2000" b="1" baseline="30000" dirty="0">
                <a:cs typeface="Arial" panose="020B0604020202020204" pitchFamily="34" charset="0"/>
              </a:rPr>
              <a:t>2</a:t>
            </a:r>
            <a:r>
              <a:rPr lang="en-US" sz="2000" b="1" dirty="0">
                <a:cs typeface="Arial" panose="020B0604020202020204" pitchFamily="34" charset="0"/>
              </a:rPr>
              <a:t>.</a:t>
            </a:r>
          </a:p>
          <a:p>
            <a:r>
              <a:rPr lang="en-US" sz="2000" b="1" dirty="0" smtClean="0">
                <a:cs typeface="Arial" panose="020B0604020202020204" pitchFamily="34" charset="0"/>
              </a:rPr>
              <a:t>Low-dose </a:t>
            </a:r>
            <a:r>
              <a:rPr lang="en-US" sz="2000" b="1" dirty="0" err="1" smtClean="0">
                <a:cs typeface="Arial" panose="020B0604020202020204" pitchFamily="34" charset="0"/>
              </a:rPr>
              <a:t>Dobutamin</a:t>
            </a:r>
            <a:r>
              <a:rPr lang="en-US" sz="2000" b="1" dirty="0" smtClean="0">
                <a:cs typeface="Arial" panose="020B0604020202020204" pitchFamily="34" charset="0"/>
              </a:rPr>
              <a:t> Echocardiogram </a:t>
            </a:r>
            <a:r>
              <a:rPr lang="en-US" sz="2000" b="1" dirty="0">
                <a:cs typeface="Arial" panose="020B0604020202020204" pitchFamily="34" charset="0"/>
              </a:rPr>
              <a:t>can help distinguish between pseudo severe AS vs. true severe AS.</a:t>
            </a:r>
          </a:p>
          <a:p>
            <a:endParaRPr lang="en-US" dirty="0"/>
          </a:p>
        </p:txBody>
      </p:sp>
    </p:spTree>
    <p:extLst>
      <p:ext uri="{BB962C8B-B14F-4D97-AF65-F5344CB8AC3E}">
        <p14:creationId xmlns:p14="http://schemas.microsoft.com/office/powerpoint/2010/main" val="4115594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222"/>
          </a:xfrm>
        </p:spPr>
        <p:txBody>
          <a:bodyPr/>
          <a:lstStyle/>
          <a:p>
            <a:r>
              <a:rPr lang="en-US" dirty="0" smtClean="0"/>
              <a:t>       Dobutamine Echocardiography</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844" y="1535502"/>
            <a:ext cx="8151963" cy="43939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1858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951"/>
            <a:ext cx="10515600" cy="1123950"/>
          </a:xfrm>
        </p:spPr>
        <p:txBody>
          <a:bodyPr>
            <a:normAutofit fontScale="90000"/>
          </a:bodyPr>
          <a:lstStyle/>
          <a:p>
            <a:r>
              <a:rPr lang="en-US" dirty="0" smtClean="0"/>
              <a:t>     Images at Baseline and after </a:t>
            </a:r>
            <a:r>
              <a:rPr lang="en-US" dirty="0"/>
              <a:t>D</a:t>
            </a:r>
            <a:r>
              <a:rPr lang="en-US" dirty="0" smtClean="0"/>
              <a:t>obutamine infusion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5051" y="2160588"/>
            <a:ext cx="6061935" cy="3881437"/>
          </a:xfrm>
        </p:spPr>
      </p:pic>
    </p:spTree>
    <p:extLst>
      <p:ext uri="{BB962C8B-B14F-4D97-AF65-F5344CB8AC3E}">
        <p14:creationId xmlns:p14="http://schemas.microsoft.com/office/powerpoint/2010/main" val="1585422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495300"/>
            <a:ext cx="7429500" cy="5619750"/>
          </a:xfrm>
        </p:spPr>
      </p:pic>
    </p:spTree>
    <p:extLst>
      <p:ext uri="{BB962C8B-B14F-4D97-AF65-F5344CB8AC3E}">
        <p14:creationId xmlns:p14="http://schemas.microsoft.com/office/powerpoint/2010/main" val="3651713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591" y="390525"/>
            <a:ext cx="7347154" cy="5287740"/>
          </a:xfrm>
        </p:spPr>
      </p:pic>
    </p:spTree>
    <p:extLst>
      <p:ext uri="{BB962C8B-B14F-4D97-AF65-F5344CB8AC3E}">
        <p14:creationId xmlns:p14="http://schemas.microsoft.com/office/powerpoint/2010/main" val="1498167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gradient AS with normal LVEF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sz="2800" b="1" dirty="0">
                <a:latin typeface="Arial" panose="020B0604020202020204" pitchFamily="34" charset="0"/>
                <a:cs typeface="Arial" panose="020B0604020202020204" pitchFamily="34" charset="0"/>
              </a:rPr>
              <a:t>M</a:t>
            </a:r>
            <a:r>
              <a:rPr lang="en-US" sz="2800" b="1" dirty="0" smtClean="0">
                <a:latin typeface="Arial" panose="020B0604020202020204" pitchFamily="34" charset="0"/>
                <a:cs typeface="Arial" panose="020B0604020202020204" pitchFamily="34" charset="0"/>
              </a:rPr>
              <a:t>ost challenging </a:t>
            </a:r>
          </a:p>
          <a:p>
            <a:r>
              <a:rPr lang="en-US" sz="2800" b="1" dirty="0" smtClean="0">
                <a:latin typeface="Arial" panose="020B0604020202020204" pitchFamily="34" charset="0"/>
                <a:cs typeface="Arial" panose="020B0604020202020204" pitchFamily="34" charset="0"/>
              </a:rPr>
              <a:t>Valve area &lt;1.0 cm2, mean gradient &lt;40mmHG, LVEF is normal or above 50%</a:t>
            </a:r>
          </a:p>
          <a:p>
            <a:r>
              <a:rPr lang="en-US" sz="2800" b="1" dirty="0" err="1" smtClean="0">
                <a:latin typeface="Arial" panose="020B0604020202020204" pitchFamily="34" charset="0"/>
                <a:cs typeface="Arial" panose="020B0604020202020204" pitchFamily="34" charset="0"/>
              </a:rPr>
              <a:t>Transvalvular</a:t>
            </a:r>
            <a:r>
              <a:rPr lang="en-US"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flow </a:t>
            </a:r>
            <a:r>
              <a:rPr lang="en-US" sz="2800" b="1" dirty="0" err="1" smtClean="0">
                <a:latin typeface="Arial" panose="020B0604020202020204" pitchFamily="34" charset="0"/>
                <a:cs typeface="Arial" panose="020B0604020202020204" pitchFamily="34" charset="0"/>
              </a:rPr>
              <a:t>SVi</a:t>
            </a:r>
            <a:r>
              <a:rPr lang="en-US" sz="2800" b="1" dirty="0" smtClean="0">
                <a:latin typeface="Arial" panose="020B0604020202020204" pitchFamily="34" charset="0"/>
                <a:cs typeface="Arial" panose="020B0604020202020204" pitchFamily="34" charset="0"/>
              </a:rPr>
              <a:t> &lt;35 ml/m2</a:t>
            </a:r>
          </a:p>
          <a:p>
            <a:r>
              <a:rPr lang="en-US" sz="2800" b="1" dirty="0" smtClean="0">
                <a:latin typeface="Arial" panose="020B0604020202020204" pitchFamily="34" charset="0"/>
                <a:cs typeface="Arial" panose="020B0604020202020204" pitchFamily="34" charset="0"/>
              </a:rPr>
              <a:t>Usually seen in elderly, with small LV cavity, more hypertrophy, HTN</a:t>
            </a:r>
          </a:p>
          <a:p>
            <a:r>
              <a:rPr lang="en-US" sz="2800" b="1" dirty="0" err="1" smtClean="0">
                <a:latin typeface="Arial" panose="020B0604020202020204" pitchFamily="34" charset="0"/>
                <a:cs typeface="Arial" panose="020B0604020202020204" pitchFamily="34" charset="0"/>
              </a:rPr>
              <a:t>Dobutamin</a:t>
            </a:r>
            <a:r>
              <a:rPr lang="en-US" sz="2800" b="1" dirty="0" smtClean="0">
                <a:latin typeface="Arial" panose="020B0604020202020204" pitchFamily="34" charset="0"/>
                <a:cs typeface="Arial" panose="020B0604020202020204" pitchFamily="34" charset="0"/>
              </a:rPr>
              <a:t> echo may </a:t>
            </a:r>
            <a:r>
              <a:rPr lang="en-US" sz="2800" b="1" dirty="0" smtClean="0">
                <a:latin typeface="Arial" panose="020B0604020202020204" pitchFamily="34" charset="0"/>
                <a:cs typeface="Arial" panose="020B0604020202020204" pitchFamily="34" charset="0"/>
              </a:rPr>
              <a:t>be helpful</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Calcium score CT </a:t>
            </a:r>
            <a:r>
              <a:rPr lang="en-US" sz="2800" b="1" dirty="0" smtClean="0">
                <a:latin typeface="Arial" panose="020B0604020202020204" pitchFamily="34" charset="0"/>
                <a:cs typeface="Arial" panose="020B0604020202020204" pitchFamily="34" charset="0"/>
              </a:rPr>
              <a:t>for aortic valve</a:t>
            </a:r>
          </a:p>
          <a:p>
            <a:endParaRPr lang="en-US" dirty="0" smtClean="0"/>
          </a:p>
          <a:p>
            <a:endParaRPr lang="en-US" dirty="0" smtClean="0"/>
          </a:p>
          <a:p>
            <a:endParaRPr lang="en-US" dirty="0"/>
          </a:p>
        </p:txBody>
      </p:sp>
    </p:spTree>
    <p:extLst>
      <p:ext uri="{BB962C8B-B14F-4D97-AF65-F5344CB8AC3E}">
        <p14:creationId xmlns:p14="http://schemas.microsoft.com/office/powerpoint/2010/main" val="3114874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7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402" y="457200"/>
            <a:ext cx="7848600" cy="5391150"/>
          </a:xfrm>
        </p:spPr>
      </p:pic>
    </p:spTree>
    <p:extLst>
      <p:ext uri="{BB962C8B-B14F-4D97-AF65-F5344CB8AC3E}">
        <p14:creationId xmlns:p14="http://schemas.microsoft.com/office/powerpoint/2010/main" val="211002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365125"/>
            <a:ext cx="9810750" cy="997849"/>
          </a:xfrm>
        </p:spPr>
        <p:txBody>
          <a:bodyPr>
            <a:normAutofit/>
          </a:bodyPr>
          <a:lstStyle/>
          <a:p>
            <a:r>
              <a:rPr lang="en-US" dirty="0" smtClean="0"/>
              <a:t>Asymptomatic Severe Aortic Valve </a:t>
            </a:r>
            <a:r>
              <a:rPr lang="en-US" dirty="0"/>
              <a:t>S</a:t>
            </a:r>
            <a:r>
              <a:rPr lang="en-US" dirty="0" smtClean="0"/>
              <a:t>tenosis</a:t>
            </a:r>
            <a:endParaRPr lang="en-US" dirty="0"/>
          </a:p>
        </p:txBody>
      </p:sp>
      <p:sp>
        <p:nvSpPr>
          <p:cNvPr id="3" name="Content Placeholder 2"/>
          <p:cNvSpPr>
            <a:spLocks noGrp="1"/>
          </p:cNvSpPr>
          <p:nvPr>
            <p:ph idx="1"/>
          </p:nvPr>
        </p:nvSpPr>
        <p:spPr>
          <a:xfrm>
            <a:off x="838200" y="1362974"/>
            <a:ext cx="10515600" cy="4980676"/>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rmAutofit fontScale="92500" lnSpcReduction="10000"/>
          </a:bodyPr>
          <a:lstStyle/>
          <a:p>
            <a:r>
              <a:rPr lang="en-US" dirty="0"/>
              <a:t>The management and the clinical decision making in asymptomatic patients with aortic stenosis are challenging</a:t>
            </a:r>
            <a:r>
              <a:rPr lang="en-US" dirty="0" smtClean="0"/>
              <a:t>.</a:t>
            </a:r>
          </a:p>
          <a:p>
            <a:r>
              <a:rPr lang="en-US" dirty="0" smtClean="0"/>
              <a:t> </a:t>
            </a:r>
            <a:r>
              <a:rPr lang="en-US" dirty="0"/>
              <a:t>An “aggressive” management, including early aortic valve replacement, is debated in these patients. </a:t>
            </a:r>
            <a:endParaRPr lang="en-US" dirty="0" smtClean="0"/>
          </a:p>
          <a:p>
            <a:r>
              <a:rPr lang="en-US" dirty="0"/>
              <a:t>O</a:t>
            </a:r>
            <a:r>
              <a:rPr lang="en-US" dirty="0" smtClean="0"/>
              <a:t>ptimal </a:t>
            </a:r>
            <a:r>
              <a:rPr lang="en-US" dirty="0"/>
              <a:t>timing for surgery remains controversial due to the lack of prospective data on the determinants of aortic stenosis </a:t>
            </a:r>
            <a:r>
              <a:rPr lang="en-US" dirty="0" smtClean="0"/>
              <a:t>progression</a:t>
            </a:r>
            <a:endParaRPr lang="en-US" dirty="0"/>
          </a:p>
          <a:p>
            <a:r>
              <a:rPr lang="en-US" dirty="0" smtClean="0"/>
              <a:t> </a:t>
            </a:r>
            <a:r>
              <a:rPr lang="en-US" dirty="0"/>
              <a:t>Exercise stress testing with or without imaging is strictly contraindicated in symptomatic patients with severe aortic stenosis. </a:t>
            </a:r>
            <a:endParaRPr lang="en-US" dirty="0" smtClean="0"/>
          </a:p>
          <a:p>
            <a:r>
              <a:rPr lang="en-US" dirty="0" smtClean="0"/>
              <a:t>Exercise </a:t>
            </a:r>
            <a:r>
              <a:rPr lang="en-US" dirty="0"/>
              <a:t>stress test is </a:t>
            </a:r>
            <a:r>
              <a:rPr lang="en-US" dirty="0" smtClean="0"/>
              <a:t> </a:t>
            </a:r>
            <a:r>
              <a:rPr lang="en-US" dirty="0"/>
              <a:t>recommended by current guidelines in asymptomatic patients and may provide incremental prognostic value. Indeed, the development of symptoms during exercise or an abnormal blood pressure response are associated with poor outcome and should be considered as an indication for </a:t>
            </a:r>
            <a:r>
              <a:rPr lang="en-US" dirty="0" smtClean="0"/>
              <a:t>surgery</a:t>
            </a:r>
          </a:p>
          <a:p>
            <a:r>
              <a:rPr lang="en-US" dirty="0" smtClean="0"/>
              <a:t> </a:t>
            </a:r>
            <a:r>
              <a:rPr lang="en-US" dirty="0"/>
              <a:t>Exercise stress echocardiography may also improve the risk stratification and identify asymptomatic patients at higher risk of a cardiac event. </a:t>
            </a:r>
            <a:r>
              <a:rPr lang="en-US" dirty="0" smtClean="0"/>
              <a:t> </a:t>
            </a:r>
          </a:p>
          <a:p>
            <a:r>
              <a:rPr lang="en-US" dirty="0" smtClean="0"/>
              <a:t>During </a:t>
            </a:r>
            <a:r>
              <a:rPr lang="en-US" dirty="0"/>
              <a:t>exercise, an increase &gt;18 to 20 mm Hg in mean pressure gradient, absence of improvement in left ventricular ejection fraction (i.e., absence of contractile reserve), and/or a systolic pulmonary arterial pressure &gt;60 mm Hg (i.e., exercise pulmonary hypertension) are suggestive signs of advanced stages of the disease and impaired prognosis. </a:t>
            </a:r>
            <a:endParaRPr lang="en-US" dirty="0" smtClean="0"/>
          </a:p>
        </p:txBody>
      </p:sp>
    </p:spTree>
    <p:extLst>
      <p:ext uri="{BB962C8B-B14F-4D97-AF65-F5344CB8AC3E}">
        <p14:creationId xmlns:p14="http://schemas.microsoft.com/office/powerpoint/2010/main" val="3284015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  </a:t>
            </a:r>
            <a:r>
              <a:rPr lang="en-US" dirty="0" smtClean="0"/>
              <a:t>Stress Echocardiogram in AS</a:t>
            </a:r>
            <a:endParaRPr lang="en-US" dirty="0"/>
          </a:p>
        </p:txBody>
      </p:sp>
      <p:pic>
        <p:nvPicPr>
          <p:cNvPr id="8194" name="Picture 2" descr="http://imaging.onlinejacc.org/content/jimg/7/2/188/F2.large.jpg?width=800&amp;height=600&amp;carousel=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7750" y="1543050"/>
            <a:ext cx="7439025"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9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10515600" cy="4023084"/>
          </a:xfrm>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6" y="365365"/>
            <a:ext cx="7991474" cy="62354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754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Natural History of Aortic Stenosis</a:t>
            </a:r>
            <a:endParaRPr lang="en-US" sz="4000" dirty="0"/>
          </a:p>
        </p:txBody>
      </p:sp>
      <p:sp>
        <p:nvSpPr>
          <p:cNvPr id="3" name="Content Placeholder 2"/>
          <p:cNvSpPr>
            <a:spLocks noGrp="1"/>
          </p:cNvSpPr>
          <p:nvPr>
            <p:ph idx="1"/>
          </p:nvPr>
        </p:nvSpPr>
        <p:spPr>
          <a:xfrm>
            <a:off x="561976" y="1533525"/>
            <a:ext cx="10534650" cy="4377697"/>
          </a:xfrm>
        </p:spPr>
        <p:txBody>
          <a:bodyPr>
            <a:normAutofit/>
          </a:bodyPr>
          <a:lstStyle/>
          <a:p>
            <a:r>
              <a:rPr lang="en-US" sz="2400" b="1" dirty="0" smtClean="0">
                <a:latin typeface="Arial" panose="020B0604020202020204" pitchFamily="34" charset="0"/>
                <a:cs typeface="Arial" panose="020B0604020202020204" pitchFamily="34" charset="0"/>
              </a:rPr>
              <a:t> Most common </a:t>
            </a:r>
            <a:r>
              <a:rPr lang="en-US" sz="2400" b="1" dirty="0" err="1" smtClean="0">
                <a:latin typeface="Arial" panose="020B0604020202020204" pitchFamily="34" charset="0"/>
                <a:cs typeface="Arial" panose="020B0604020202020204" pitchFamily="34" charset="0"/>
              </a:rPr>
              <a:t>valvular</a:t>
            </a:r>
            <a:r>
              <a:rPr lang="en-US" sz="2400" b="1" dirty="0" smtClean="0">
                <a:latin typeface="Arial" panose="020B0604020202020204" pitchFamily="34" charset="0"/>
                <a:cs typeface="Arial" panose="020B0604020202020204" pitchFamily="34" charset="0"/>
              </a:rPr>
              <a:t> heart disease and third most prevalent form of cardiovascular disease in western world</a:t>
            </a:r>
          </a:p>
          <a:p>
            <a:r>
              <a:rPr lang="en-US" sz="2400" b="1" dirty="0" smtClean="0">
                <a:latin typeface="Arial" panose="020B0604020202020204" pitchFamily="34" charset="0"/>
                <a:cs typeface="Arial" panose="020B0604020202020204" pitchFamily="34" charset="0"/>
              </a:rPr>
              <a:t>Average rate of increase in mean pressure gradient is </a:t>
            </a:r>
            <a:r>
              <a:rPr lang="en-US" sz="2400" b="1" dirty="0" smtClean="0">
                <a:solidFill>
                  <a:srgbClr val="FF0000"/>
                </a:solidFill>
                <a:latin typeface="Arial" panose="020B0604020202020204" pitchFamily="34" charset="0"/>
                <a:cs typeface="Arial" panose="020B0604020202020204" pitchFamily="34" charset="0"/>
              </a:rPr>
              <a:t>4 to 7 </a:t>
            </a:r>
            <a:r>
              <a:rPr lang="en-US" sz="2400" b="1" dirty="0" err="1" smtClean="0">
                <a:solidFill>
                  <a:srgbClr val="FF0000"/>
                </a:solidFill>
                <a:latin typeface="Arial" panose="020B0604020202020204" pitchFamily="34" charset="0"/>
                <a:cs typeface="Arial" panose="020B0604020202020204" pitchFamily="34" charset="0"/>
              </a:rPr>
              <a:t>mmhg</a:t>
            </a:r>
            <a:r>
              <a:rPr lang="en-US" sz="2400" b="1" dirty="0" smtClean="0">
                <a:solidFill>
                  <a:srgbClr val="FF0000"/>
                </a:solidFill>
                <a:latin typeface="Arial" panose="020B0604020202020204" pitchFamily="34" charset="0"/>
                <a:cs typeface="Arial" panose="020B0604020202020204" pitchFamily="34" charset="0"/>
              </a:rPr>
              <a:t> per year</a:t>
            </a:r>
          </a:p>
          <a:p>
            <a:r>
              <a:rPr lang="en-US" sz="2400" b="1" dirty="0" smtClean="0">
                <a:latin typeface="Arial" panose="020B0604020202020204" pitchFamily="34" charset="0"/>
                <a:cs typeface="Arial" panose="020B0604020202020204" pitchFamily="34" charset="0"/>
              </a:rPr>
              <a:t>Valve area decline at average</a:t>
            </a:r>
            <a:r>
              <a:rPr lang="en-US" sz="2400" b="1" dirty="0" smtClean="0">
                <a:solidFill>
                  <a:srgbClr val="FF0000"/>
                </a:solidFill>
                <a:latin typeface="Arial" panose="020B0604020202020204" pitchFamily="34" charset="0"/>
                <a:cs typeface="Arial" panose="020B0604020202020204" pitchFamily="34" charset="0"/>
              </a:rPr>
              <a:t> rate of 0.1 cm2/year</a:t>
            </a:r>
            <a:r>
              <a:rPr lang="en-US" sz="2400" b="1" dirty="0" smtClean="0">
                <a:latin typeface="Arial" panose="020B0604020202020204" pitchFamily="34" charset="0"/>
                <a:cs typeface="Arial" panose="020B0604020202020204" pitchFamily="34" charset="0"/>
              </a:rPr>
              <a:t>, but some patients have little or no progression and other progress more rapidly</a:t>
            </a:r>
          </a:p>
          <a:p>
            <a:r>
              <a:rPr lang="en-US" sz="2400" b="1" dirty="0" smtClean="0">
                <a:latin typeface="Arial" panose="020B0604020202020204" pitchFamily="34" charset="0"/>
                <a:cs typeface="Arial" panose="020B0604020202020204" pitchFamily="34" charset="0"/>
              </a:rPr>
              <a:t>Aortic jet velocity is increase by an average of 0.3 m/s per year</a:t>
            </a:r>
          </a:p>
          <a:p>
            <a:r>
              <a:rPr lang="en-US" sz="2400" b="1" dirty="0" smtClean="0">
                <a:latin typeface="Arial" panose="020B0604020202020204" pitchFamily="34" charset="0"/>
                <a:cs typeface="Arial" panose="020B0604020202020204" pitchFamily="34" charset="0"/>
              </a:rPr>
              <a:t>Patients with mild disease </a:t>
            </a:r>
            <a:r>
              <a:rPr lang="en-US" sz="2400" b="1" dirty="0" smtClean="0">
                <a:solidFill>
                  <a:srgbClr val="FF0000"/>
                </a:solidFill>
                <a:latin typeface="Arial" panose="020B0604020202020204" pitchFamily="34" charset="0"/>
                <a:cs typeface="Arial" panose="020B0604020202020204" pitchFamily="34" charset="0"/>
              </a:rPr>
              <a:t>(&lt; 3.0 m/s jet velocity) </a:t>
            </a:r>
            <a:r>
              <a:rPr lang="en-US" sz="2400" b="1" dirty="0" smtClean="0">
                <a:latin typeface="Arial" panose="020B0604020202020204" pitchFamily="34" charset="0"/>
                <a:cs typeface="Arial" panose="020B0604020202020204" pitchFamily="34" charset="0"/>
              </a:rPr>
              <a:t>less likely to develop symptoms over 5 years</a:t>
            </a:r>
          </a:p>
          <a:p>
            <a:endParaRPr lang="en-US" dirty="0" smtClean="0"/>
          </a:p>
          <a:p>
            <a:pPr marL="0" indent="0">
              <a:buNone/>
            </a:pPr>
            <a:endParaRPr lang="en-US" dirty="0"/>
          </a:p>
          <a:p>
            <a:endParaRPr lang="en-US"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3519122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7"/>
            <a:ext cx="10515600" cy="1173192"/>
          </a:xfrm>
        </p:spPr>
        <p:txBody>
          <a:bodyPr/>
          <a:lstStyle/>
          <a:p>
            <a:r>
              <a:rPr lang="en-US" dirty="0" smtClean="0"/>
              <a:t>                             </a:t>
            </a:r>
            <a:r>
              <a:rPr lang="en-US" i="1" u="sng" dirty="0" smtClean="0"/>
              <a:t>Summary</a:t>
            </a:r>
            <a:endParaRPr lang="en-US" i="1" u="sng" dirty="0"/>
          </a:p>
        </p:txBody>
      </p:sp>
      <p:sp>
        <p:nvSpPr>
          <p:cNvPr id="3" name="Content Placeholder 2"/>
          <p:cNvSpPr>
            <a:spLocks noGrp="1"/>
          </p:cNvSpPr>
          <p:nvPr>
            <p:ph idx="1"/>
          </p:nvPr>
        </p:nvSpPr>
        <p:spPr>
          <a:xfrm>
            <a:off x="838200" y="1302589"/>
            <a:ext cx="10515600" cy="4874374"/>
          </a:xfrm>
        </p:spPr>
        <p:txBody>
          <a:bodyPr>
            <a:normAutofit/>
          </a:bodyPr>
          <a:lstStyle/>
          <a:p>
            <a:r>
              <a:rPr lang="en-US" sz="2400" b="1" dirty="0" smtClean="0"/>
              <a:t>AVR is class I indication in patient with symptomatic severe aortic stenosis, improve survival significantly</a:t>
            </a:r>
          </a:p>
          <a:p>
            <a:r>
              <a:rPr lang="en-US" sz="2400" b="1" dirty="0" smtClean="0"/>
              <a:t>Decision about timing of AVR in asymptomatic severe AS patients require  careful assessment of risk and benefit ratio of AVR vs. watchful waiting</a:t>
            </a:r>
          </a:p>
          <a:p>
            <a:r>
              <a:rPr lang="en-US" sz="2400" b="1" dirty="0" smtClean="0"/>
              <a:t> </a:t>
            </a:r>
            <a:r>
              <a:rPr lang="en-US" sz="2400" b="1" dirty="0"/>
              <a:t>E</a:t>
            </a:r>
            <a:r>
              <a:rPr lang="en-US" sz="2400" b="1" dirty="0" smtClean="0"/>
              <a:t>xercise testing/stress echo in asymptomatic Severe AS patients provide for risk stratification and has prognostic valve</a:t>
            </a:r>
          </a:p>
          <a:p>
            <a:r>
              <a:rPr lang="en-US" sz="2400" b="1" dirty="0" smtClean="0"/>
              <a:t>Need more prospective trials to assess Global Strain- LGS to detect early LV systolic dysfunction </a:t>
            </a:r>
          </a:p>
          <a:p>
            <a:r>
              <a:rPr lang="en-US" sz="2400" b="1" dirty="0" smtClean="0"/>
              <a:t>Careful assessment of echocardiographic measurement help to differentiate between low flow low gradient from true vs. pseudo AS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92696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i="1" dirty="0" smtClean="0"/>
              <a:t>CASE</a:t>
            </a:r>
            <a:endParaRPr lang="en-US" sz="4000" i="1" dirty="0"/>
          </a:p>
        </p:txBody>
      </p:sp>
      <p:sp>
        <p:nvSpPr>
          <p:cNvPr id="3" name="Content Placeholder 2"/>
          <p:cNvSpPr>
            <a:spLocks noGrp="1"/>
          </p:cNvSpPr>
          <p:nvPr>
            <p:ph idx="1"/>
          </p:nvPr>
        </p:nvSpPr>
        <p:spPr>
          <a:xfrm>
            <a:off x="400050" y="1228725"/>
            <a:ext cx="10953749" cy="4948238"/>
          </a:xfrm>
        </p:spPr>
        <p:txBody>
          <a:bodyPr>
            <a:normAutofit fontScale="25000" lnSpcReduction="20000"/>
          </a:bodyPr>
          <a:lstStyle/>
          <a:p>
            <a:pPr marL="0" lvl="0" indent="0" eaLnBrk="0" fontAlgn="base" hangingPunct="0">
              <a:lnSpc>
                <a:spcPct val="100000"/>
              </a:lnSpc>
              <a:spcBef>
                <a:spcPct val="0"/>
              </a:spcBef>
              <a:spcAft>
                <a:spcPct val="0"/>
              </a:spcAft>
              <a:buNone/>
            </a:pPr>
            <a:r>
              <a:rPr lang="en-US" altLang="en-US" sz="9600" dirty="0">
                <a:latin typeface="Open Sans"/>
              </a:rPr>
              <a:t/>
            </a:r>
            <a:br>
              <a:rPr lang="en-US" altLang="en-US" sz="9600" dirty="0">
                <a:latin typeface="Open Sans"/>
              </a:rPr>
            </a:br>
            <a:r>
              <a:rPr lang="en-US" altLang="en-US" sz="9600" dirty="0">
                <a:latin typeface="Open Sans"/>
              </a:rPr>
              <a:t>A 64-year-old man is referred for systolic murmur and abnormal echocardiogram. He has a history of hypertension. He does not smoke, is physically active (walks briskly for three miles per day), and consumes a healthy diet. He has no symptoms. Medications include aspirin, high-intensity statin (atorvastatin), and angiotensin converting enzyme inhibitor. Blood pressure is 120/80 mmHg and heart rate is 65 beats per minute. </a:t>
            </a:r>
            <a:r>
              <a:rPr lang="en-US" altLang="en-US" sz="11000" dirty="0">
                <a:latin typeface="Open Sans"/>
              </a:rPr>
              <a:t> </a:t>
            </a:r>
            <a:r>
              <a:rPr lang="en-US" altLang="en-US" sz="9600" dirty="0">
                <a:latin typeface="Open Sans"/>
              </a:rPr>
              <a:t>          </a:t>
            </a:r>
            <a:endParaRPr lang="en-US" altLang="en-US" sz="800" dirty="0"/>
          </a:p>
          <a:p>
            <a:pPr marL="0" lvl="0" indent="0" eaLnBrk="0" fontAlgn="base" hangingPunct="0">
              <a:lnSpc>
                <a:spcPct val="100000"/>
              </a:lnSpc>
              <a:spcBef>
                <a:spcPct val="0"/>
              </a:spcBef>
              <a:spcAft>
                <a:spcPct val="0"/>
              </a:spcAft>
              <a:buNone/>
            </a:pPr>
            <a:r>
              <a:rPr lang="en-US" altLang="en-US" sz="9600" b="1" dirty="0" smtClean="0">
                <a:latin typeface="Open Sans"/>
              </a:rPr>
              <a:t>Echocardiogram</a:t>
            </a:r>
            <a:r>
              <a:rPr lang="en-US" altLang="en-US" sz="9600" b="1" dirty="0">
                <a:latin typeface="Open Sans"/>
              </a:rPr>
              <a:t>:</a:t>
            </a:r>
            <a:r>
              <a:rPr lang="en-US" altLang="en-US" sz="9600" dirty="0">
                <a:latin typeface="Open Sans"/>
              </a:rPr>
              <a:t/>
            </a:r>
            <a:br>
              <a:rPr lang="en-US" altLang="en-US" sz="9600" dirty="0">
                <a:latin typeface="Open Sans"/>
              </a:rPr>
            </a:br>
            <a:r>
              <a:rPr lang="en-US" altLang="en-US" sz="9600" dirty="0">
                <a:latin typeface="Open Sans"/>
              </a:rPr>
              <a:t>Normal biventricular systolic function, ejection fraction 60-65%, with mild concentric LVH</a:t>
            </a:r>
            <a:br>
              <a:rPr lang="en-US" altLang="en-US" sz="9600" dirty="0">
                <a:latin typeface="Open Sans"/>
              </a:rPr>
            </a:br>
            <a:r>
              <a:rPr lang="en-US" altLang="en-US" sz="9600" dirty="0">
                <a:latin typeface="Open Sans"/>
              </a:rPr>
              <a:t>Normal </a:t>
            </a:r>
            <a:r>
              <a:rPr lang="en-US" altLang="en-US" sz="9600" dirty="0" err="1">
                <a:latin typeface="Open Sans"/>
              </a:rPr>
              <a:t>biatrial</a:t>
            </a:r>
            <a:r>
              <a:rPr lang="en-US" altLang="en-US" sz="9600" dirty="0">
                <a:latin typeface="Open Sans"/>
              </a:rPr>
              <a:t> size</a:t>
            </a:r>
            <a:br>
              <a:rPr lang="en-US" altLang="en-US" sz="9600" dirty="0">
                <a:latin typeface="Open Sans"/>
              </a:rPr>
            </a:br>
            <a:r>
              <a:rPr lang="en-US" altLang="en-US" sz="9600" dirty="0">
                <a:latin typeface="Open Sans"/>
              </a:rPr>
              <a:t>Heavily calcified aortic valve, unable to discern valve morphology; </a:t>
            </a:r>
            <a:r>
              <a:rPr lang="en-US" altLang="en-US" sz="9600" dirty="0" err="1">
                <a:latin typeface="Open Sans"/>
              </a:rPr>
              <a:t>Vmax</a:t>
            </a:r>
            <a:r>
              <a:rPr lang="en-US" altLang="en-US" sz="9600" dirty="0">
                <a:latin typeface="Open Sans"/>
              </a:rPr>
              <a:t> 5 m/s, peak gradient 99 mmHg, mean gradient 60 mmHg, calculated aortic valve area 0.5 m2. (Figure 1)</a:t>
            </a:r>
            <a:br>
              <a:rPr lang="en-US" altLang="en-US" sz="9600" dirty="0">
                <a:latin typeface="Open Sans"/>
              </a:rPr>
            </a:br>
            <a:r>
              <a:rPr lang="en-US" altLang="en-US" sz="9600" dirty="0">
                <a:latin typeface="Open Sans"/>
              </a:rPr>
              <a:t>Pulmonary artery systolic pressure is 28 mmHg based on an RA pressure of 5 mmHg.</a:t>
            </a:r>
            <a:endParaRPr lang="en-US" altLang="en-US" sz="9600" dirty="0">
              <a:latin typeface="Arial" panose="020B0604020202020204" pitchFamily="34" charset="0"/>
            </a:endParaRPr>
          </a:p>
          <a:p>
            <a:endParaRPr lang="en-US" dirty="0"/>
          </a:p>
        </p:txBody>
      </p:sp>
    </p:spTree>
    <p:extLst>
      <p:ext uri="{BB962C8B-B14F-4D97-AF65-F5344CB8AC3E}">
        <p14:creationId xmlns:p14="http://schemas.microsoft.com/office/powerpoint/2010/main" val="2996832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acc.org/~/media/Clinical/Images/Approved%20Images/2014/12/18/13/22/AS%20Doppler_Ren_case_fig1.png?la=e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14525" y="1419226"/>
            <a:ext cx="687705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3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not correct?</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r>
              <a:rPr lang="en-US" sz="2800" dirty="0" smtClean="0"/>
              <a:t>Refer to surgical aortic valve replacement</a:t>
            </a:r>
          </a:p>
          <a:p>
            <a:pPr marL="514350" indent="-514350">
              <a:buAutoNum type="alphaUcPeriod"/>
            </a:pPr>
            <a:r>
              <a:rPr lang="en-US" sz="2800" dirty="0" smtClean="0"/>
              <a:t>Refer to </a:t>
            </a:r>
            <a:r>
              <a:rPr lang="en-US" sz="2800" dirty="0" err="1" smtClean="0"/>
              <a:t>Transcatheter</a:t>
            </a:r>
            <a:r>
              <a:rPr lang="en-US" sz="2800" dirty="0" smtClean="0"/>
              <a:t> aortic valve replacement</a:t>
            </a:r>
          </a:p>
          <a:p>
            <a:pPr marL="514350" indent="-514350">
              <a:buAutoNum type="alphaUcPeriod"/>
            </a:pPr>
            <a:r>
              <a:rPr lang="en-US" sz="2800" dirty="0" smtClean="0"/>
              <a:t>Treadmill exercise testing</a:t>
            </a:r>
          </a:p>
          <a:p>
            <a:pPr marL="514350" indent="-514350">
              <a:buAutoNum type="alphaUcPeriod"/>
            </a:pPr>
            <a:r>
              <a:rPr lang="en-US" sz="2800" dirty="0" smtClean="0"/>
              <a:t>Watchful waiting</a:t>
            </a:r>
            <a:endParaRPr lang="en-US" sz="2800" dirty="0"/>
          </a:p>
        </p:txBody>
      </p:sp>
    </p:spTree>
    <p:extLst>
      <p:ext uri="{BB962C8B-B14F-4D97-AF65-F5344CB8AC3E}">
        <p14:creationId xmlns:p14="http://schemas.microsoft.com/office/powerpoint/2010/main" val="2721919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not correct?</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r>
              <a:rPr lang="en-US" sz="2800" dirty="0" smtClean="0"/>
              <a:t>Refer to surgical aortic valve replacement</a:t>
            </a:r>
          </a:p>
          <a:p>
            <a:pPr marL="514350" indent="-514350">
              <a:buAutoNum type="alphaUcPeriod"/>
            </a:pPr>
            <a:r>
              <a:rPr lang="en-US" sz="2800" dirty="0" smtClean="0">
                <a:solidFill>
                  <a:srgbClr val="FF0000"/>
                </a:solidFill>
              </a:rPr>
              <a:t>Refer to </a:t>
            </a:r>
            <a:r>
              <a:rPr lang="en-US" sz="2800" dirty="0" err="1" smtClean="0">
                <a:solidFill>
                  <a:srgbClr val="FF0000"/>
                </a:solidFill>
              </a:rPr>
              <a:t>Transcatheter</a:t>
            </a:r>
            <a:r>
              <a:rPr lang="en-US" sz="2800" dirty="0" smtClean="0">
                <a:solidFill>
                  <a:srgbClr val="FF0000"/>
                </a:solidFill>
              </a:rPr>
              <a:t> aortic valve replacement</a:t>
            </a:r>
          </a:p>
          <a:p>
            <a:pPr marL="514350" indent="-514350">
              <a:buAutoNum type="alphaUcPeriod"/>
            </a:pPr>
            <a:r>
              <a:rPr lang="en-US" sz="2800" dirty="0" smtClean="0"/>
              <a:t>Treadmill exercise testing</a:t>
            </a:r>
          </a:p>
          <a:p>
            <a:pPr marL="514350" indent="-514350">
              <a:buAutoNum type="alphaUcPeriod"/>
            </a:pPr>
            <a:r>
              <a:rPr lang="en-US" sz="2800" dirty="0" smtClean="0"/>
              <a:t>Watchful waiting</a:t>
            </a:r>
            <a:endParaRPr lang="en-US" sz="2800" dirty="0"/>
          </a:p>
        </p:txBody>
      </p:sp>
    </p:spTree>
    <p:extLst>
      <p:ext uri="{BB962C8B-B14F-4D97-AF65-F5344CB8AC3E}">
        <p14:creationId xmlns:p14="http://schemas.microsoft.com/office/powerpoint/2010/main" val="378378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2475" y="723900"/>
            <a:ext cx="10601325" cy="5453063"/>
          </a:xfrm>
        </p:spPr>
        <p:txBody>
          <a:bodyPr/>
          <a:lstStyle/>
          <a:p>
            <a:pPr marL="0" indent="0">
              <a:buNone/>
            </a:pPr>
            <a:r>
              <a:rPr lang="en-US" sz="2400" b="1" dirty="0" smtClean="0"/>
              <a:t> </a:t>
            </a:r>
            <a:r>
              <a:rPr lang="en-US" sz="2400" b="1" dirty="0"/>
              <a:t>A patient with severe AS and CHF </a:t>
            </a:r>
            <a:r>
              <a:rPr lang="en-US" sz="2400" b="1" dirty="0" smtClean="0"/>
              <a:t>has mild </a:t>
            </a:r>
            <a:r>
              <a:rPr lang="en-US" sz="2400" b="1" dirty="0"/>
              <a:t>mitral valve thickening and moderate MR.</a:t>
            </a:r>
          </a:p>
          <a:p>
            <a:pPr marL="0" indent="0">
              <a:buNone/>
            </a:pPr>
            <a:r>
              <a:rPr lang="en-US" sz="2400" b="1" dirty="0"/>
              <a:t>Your advice to </a:t>
            </a:r>
            <a:r>
              <a:rPr lang="en-US" sz="2400" b="1" dirty="0" smtClean="0"/>
              <a:t>the surgeon is:</a:t>
            </a:r>
          </a:p>
          <a:p>
            <a:pPr marL="0" indent="0">
              <a:buNone/>
            </a:pPr>
            <a:endParaRPr lang="en-US" sz="2400" b="1" dirty="0"/>
          </a:p>
          <a:p>
            <a:pPr marL="0" indent="0">
              <a:buNone/>
            </a:pPr>
            <a:r>
              <a:rPr lang="en-US" b="1" dirty="0"/>
              <a:t>A. Aortic valve replacement and mitral valve repair</a:t>
            </a:r>
          </a:p>
          <a:p>
            <a:pPr marL="0" indent="0">
              <a:buNone/>
            </a:pPr>
            <a:r>
              <a:rPr lang="en-US" b="1" dirty="0"/>
              <a:t>B. Aortic valve replacement only</a:t>
            </a:r>
          </a:p>
          <a:p>
            <a:pPr marL="0" indent="0">
              <a:buNone/>
            </a:pPr>
            <a:r>
              <a:rPr lang="en-US" b="1" dirty="0"/>
              <a:t>C. Aortic and mitral valve replacement</a:t>
            </a:r>
          </a:p>
          <a:p>
            <a:pPr marL="0" indent="0">
              <a:buNone/>
            </a:pPr>
            <a:r>
              <a:rPr lang="en-US" b="1" dirty="0"/>
              <a:t>D. Aortic valve replacement; re-evaluate MR by TEE</a:t>
            </a:r>
          </a:p>
          <a:p>
            <a:pPr marL="0" indent="0">
              <a:buNone/>
            </a:pPr>
            <a:r>
              <a:rPr lang="en-US" b="1" dirty="0"/>
              <a:t>after coming off bypass.</a:t>
            </a:r>
            <a:endParaRPr lang="en-US" dirty="0"/>
          </a:p>
        </p:txBody>
      </p:sp>
    </p:spTree>
    <p:extLst>
      <p:ext uri="{BB962C8B-B14F-4D97-AF65-F5344CB8AC3E}">
        <p14:creationId xmlns:p14="http://schemas.microsoft.com/office/powerpoint/2010/main" val="1794380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38300"/>
            <a:ext cx="9182100" cy="4538663"/>
          </a:xfrm>
        </p:spPr>
        <p:txBody>
          <a:bodyPr>
            <a:normAutofit/>
          </a:bodyPr>
          <a:lstStyle/>
          <a:p>
            <a:pPr marL="0" indent="0">
              <a:buNone/>
            </a:pPr>
            <a:r>
              <a:rPr lang="en-US" sz="2800" b="1" i="1" dirty="0" smtClean="0"/>
              <a:t> </a:t>
            </a:r>
            <a:r>
              <a:rPr lang="en-US" sz="2800" b="1" i="1" dirty="0"/>
              <a:t>A </a:t>
            </a:r>
            <a:r>
              <a:rPr lang="en-US" sz="2800" b="1" i="1" dirty="0" smtClean="0"/>
              <a:t>patient </a:t>
            </a:r>
            <a:r>
              <a:rPr lang="en-US" sz="2800" b="1" i="1" dirty="0"/>
              <a:t>with </a:t>
            </a:r>
            <a:r>
              <a:rPr lang="en-US" sz="2800" b="1" i="1" dirty="0" smtClean="0"/>
              <a:t>severe AS and CHF has mild mitral valve thickening and </a:t>
            </a:r>
            <a:r>
              <a:rPr lang="en-US" sz="2800" b="1" i="1" dirty="0"/>
              <a:t>moderate MR.</a:t>
            </a:r>
          </a:p>
          <a:p>
            <a:pPr marL="0" indent="0">
              <a:buNone/>
            </a:pPr>
            <a:endParaRPr lang="en-US" sz="2400" b="1" dirty="0" smtClean="0"/>
          </a:p>
          <a:p>
            <a:pPr marL="0" indent="0">
              <a:buNone/>
            </a:pPr>
            <a:r>
              <a:rPr lang="en-US" sz="2400" b="1" dirty="0" smtClean="0"/>
              <a:t>Your </a:t>
            </a:r>
            <a:r>
              <a:rPr lang="en-US" sz="2400" b="1" dirty="0"/>
              <a:t>advice to the surgeon is:</a:t>
            </a:r>
          </a:p>
          <a:p>
            <a:pPr marL="0" indent="0">
              <a:buNone/>
            </a:pPr>
            <a:r>
              <a:rPr lang="en-US" sz="2400" b="1" dirty="0"/>
              <a:t>A. Aortic valve replacement and mitral valve repair</a:t>
            </a:r>
          </a:p>
          <a:p>
            <a:pPr marL="0" indent="0">
              <a:buNone/>
            </a:pPr>
            <a:r>
              <a:rPr lang="en-US" sz="2400" b="1" dirty="0"/>
              <a:t>B. Aortic valve replacement only</a:t>
            </a:r>
          </a:p>
          <a:p>
            <a:pPr marL="0" indent="0">
              <a:buNone/>
            </a:pPr>
            <a:r>
              <a:rPr lang="en-US" sz="2400" b="1" dirty="0"/>
              <a:t>C. Aortic and mitral valve replacement</a:t>
            </a:r>
          </a:p>
          <a:p>
            <a:pPr marL="0" indent="0">
              <a:buNone/>
            </a:pPr>
            <a:r>
              <a:rPr lang="en-US" sz="2400" b="1" dirty="0"/>
              <a:t>D</a:t>
            </a:r>
            <a:r>
              <a:rPr lang="en-US" sz="2400" b="1" dirty="0">
                <a:solidFill>
                  <a:srgbClr val="FF0000"/>
                </a:solidFill>
              </a:rPr>
              <a:t>. Aortic valve replacement; re-evaluate MR by TEE</a:t>
            </a:r>
          </a:p>
          <a:p>
            <a:pPr marL="0" indent="0">
              <a:buNone/>
            </a:pPr>
            <a:r>
              <a:rPr lang="en-US" sz="2400" b="1" dirty="0">
                <a:solidFill>
                  <a:srgbClr val="FF0000"/>
                </a:solidFill>
              </a:rPr>
              <a:t>after coming off bypass.</a:t>
            </a:r>
            <a:endParaRPr lang="en-US" sz="2400" dirty="0">
              <a:solidFill>
                <a:srgbClr val="FF0000"/>
              </a:solidFill>
            </a:endParaRPr>
          </a:p>
        </p:txBody>
      </p:sp>
    </p:spTree>
    <p:extLst>
      <p:ext uri="{BB962C8B-B14F-4D97-AF65-F5344CB8AC3E}">
        <p14:creationId xmlns:p14="http://schemas.microsoft.com/office/powerpoint/2010/main" val="77839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A substantial number of patients with severe aortic stenosis are not yet symptomatic and risk of sudden cardiac death is low &lt;1%/year but  once symptomatic increase mortality 50% at 2 year </a:t>
            </a:r>
          </a:p>
          <a:p>
            <a:endParaRPr lang="en-US" sz="3200" dirty="0"/>
          </a:p>
        </p:txBody>
      </p:sp>
      <p:sp>
        <p:nvSpPr>
          <p:cNvPr id="4" name="Rectangle 3"/>
          <p:cNvSpPr/>
          <p:nvPr/>
        </p:nvSpPr>
        <p:spPr>
          <a:xfrm>
            <a:off x="577970" y="6019800"/>
            <a:ext cx="2475781" cy="61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AHA/ACC 2014 guideline</a:t>
            </a:r>
            <a:endParaRPr lang="en-US" dirty="0"/>
          </a:p>
        </p:txBody>
      </p:sp>
    </p:spTree>
    <p:extLst>
      <p:ext uri="{BB962C8B-B14F-4D97-AF65-F5344CB8AC3E}">
        <p14:creationId xmlns:p14="http://schemas.microsoft.com/office/powerpoint/2010/main" val="1605317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365126"/>
            <a:ext cx="10525124" cy="894332"/>
          </a:xfrm>
        </p:spPr>
        <p:txBody>
          <a:bodyPr/>
          <a:lstStyle/>
          <a:p>
            <a:r>
              <a:rPr lang="en-US" dirty="0" smtClean="0"/>
              <a:t>Natural History of AS without treatment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4" y="1409700"/>
            <a:ext cx="7486649" cy="4286250"/>
          </a:xfrm>
        </p:spPr>
      </p:pic>
      <p:sp>
        <p:nvSpPr>
          <p:cNvPr id="5" name="Rectangle 4"/>
          <p:cNvSpPr/>
          <p:nvPr/>
        </p:nvSpPr>
        <p:spPr>
          <a:xfrm>
            <a:off x="422694" y="6170042"/>
            <a:ext cx="3812876" cy="420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rPr>
              <a:t>Brawanwald</a:t>
            </a:r>
            <a:r>
              <a:rPr lang="en-US" sz="1400" dirty="0" smtClean="0">
                <a:solidFill>
                  <a:schemeClr val="bg1"/>
                </a:solidFill>
              </a:rPr>
              <a:t> </a:t>
            </a:r>
            <a:r>
              <a:rPr lang="en-US" sz="1400" dirty="0" err="1" smtClean="0">
                <a:solidFill>
                  <a:schemeClr val="bg1"/>
                </a:solidFill>
              </a:rPr>
              <a:t>E.aortic</a:t>
            </a:r>
            <a:r>
              <a:rPr lang="en-US" sz="1400" dirty="0" smtClean="0">
                <a:solidFill>
                  <a:schemeClr val="bg1"/>
                </a:solidFill>
              </a:rPr>
              <a:t> stenosis 1968 circulation</a:t>
            </a:r>
            <a:endParaRPr lang="en-US" sz="1400" dirty="0">
              <a:solidFill>
                <a:schemeClr val="bg1"/>
              </a:solidFill>
            </a:endParaRPr>
          </a:p>
        </p:txBody>
      </p:sp>
    </p:spTree>
    <p:extLst>
      <p:ext uri="{BB962C8B-B14F-4D97-AF65-F5344CB8AC3E}">
        <p14:creationId xmlns:p14="http://schemas.microsoft.com/office/powerpoint/2010/main" val="3653374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     Aortic </a:t>
            </a:r>
            <a:r>
              <a:rPr lang="en-US" dirty="0" smtClean="0"/>
              <a:t>valve stenosis and low LVEF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6828" y="1514475"/>
            <a:ext cx="7877174" cy="4800600"/>
          </a:xfrm>
        </p:spPr>
      </p:pic>
    </p:spTree>
    <p:extLst>
      <p:ext uri="{BB962C8B-B14F-4D97-AF65-F5344CB8AC3E}">
        <p14:creationId xmlns:p14="http://schemas.microsoft.com/office/powerpoint/2010/main" val="752130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 y="257175"/>
            <a:ext cx="8601075" cy="6143625"/>
          </a:xfrm>
        </p:spPr>
      </p:pic>
    </p:spTree>
    <p:extLst>
      <p:ext uri="{BB962C8B-B14F-4D97-AF65-F5344CB8AC3E}">
        <p14:creationId xmlns:p14="http://schemas.microsoft.com/office/powerpoint/2010/main" val="4064861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515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22" y="1026723"/>
            <a:ext cx="7988061" cy="4925129"/>
          </a:xfrm>
        </p:spPr>
      </p:pic>
      <p:sp>
        <p:nvSpPr>
          <p:cNvPr id="5" name="Rectangle 4"/>
          <p:cNvSpPr/>
          <p:nvPr/>
        </p:nvSpPr>
        <p:spPr>
          <a:xfrm>
            <a:off x="8558841" y="1337094"/>
            <a:ext cx="2794959" cy="1164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Heart Failure reduces the life expectancy &lt;2 years</a:t>
            </a:r>
          </a:p>
        </p:txBody>
      </p:sp>
      <p:sp>
        <p:nvSpPr>
          <p:cNvPr id="6" name="Rectangle 5"/>
          <p:cNvSpPr/>
          <p:nvPr/>
        </p:nvSpPr>
        <p:spPr>
          <a:xfrm>
            <a:off x="8558841" y="2726847"/>
            <a:ext cx="2958861" cy="1250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Angina and Syncope reduces life expectancy between 2-5 years</a:t>
            </a:r>
            <a:endParaRPr lang="en-US" dirty="0"/>
          </a:p>
        </p:txBody>
      </p:sp>
    </p:spTree>
    <p:extLst>
      <p:ext uri="{BB962C8B-B14F-4D97-AF65-F5344CB8AC3E}">
        <p14:creationId xmlns:p14="http://schemas.microsoft.com/office/powerpoint/2010/main" val="1356801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Aortic stenosis</a:t>
            </a:r>
            <a:endParaRPr lang="en-US" dirty="0"/>
          </a:p>
        </p:txBody>
      </p:sp>
      <p:sp>
        <p:nvSpPr>
          <p:cNvPr id="3" name="Content Placeholder 2"/>
          <p:cNvSpPr>
            <a:spLocks noGrp="1"/>
          </p:cNvSpPr>
          <p:nvPr>
            <p:ph idx="1"/>
          </p:nvPr>
        </p:nvSpPr>
        <p:spPr>
          <a:xfrm>
            <a:off x="677334" y="1743075"/>
            <a:ext cx="8596668" cy="4298287"/>
          </a:xfrm>
        </p:spPr>
        <p:txBody>
          <a:bodyPr>
            <a:normAutofit/>
          </a:bodyPr>
          <a:lstStyle/>
          <a:p>
            <a:r>
              <a:rPr lang="en-US" sz="2800" b="1" dirty="0" err="1" smtClean="0">
                <a:latin typeface="Arial" panose="020B0604020202020204" pitchFamily="34" charset="0"/>
                <a:cs typeface="Arial" panose="020B0604020202020204" pitchFamily="34" charset="0"/>
              </a:rPr>
              <a:t>Supravalvular</a:t>
            </a:r>
            <a:endParaRPr lang="en-US" sz="2800" b="1" dirty="0" smtClean="0">
              <a:latin typeface="Arial" panose="020B0604020202020204" pitchFamily="34" charset="0"/>
              <a:cs typeface="Arial" panose="020B0604020202020204" pitchFamily="34" charset="0"/>
            </a:endParaRPr>
          </a:p>
          <a:p>
            <a:r>
              <a:rPr lang="en-US" sz="2800" b="1" dirty="0" err="1" smtClean="0">
                <a:latin typeface="Arial" panose="020B0604020202020204" pitchFamily="34" charset="0"/>
                <a:cs typeface="Arial" panose="020B0604020202020204" pitchFamily="34" charset="0"/>
              </a:rPr>
              <a:t>Subvalular</a:t>
            </a:r>
            <a:r>
              <a:rPr lang="en-US" sz="2800" b="1" dirty="0" smtClean="0">
                <a:latin typeface="Arial" panose="020B0604020202020204" pitchFamily="34" charset="0"/>
                <a:cs typeface="Arial" panose="020B0604020202020204" pitchFamily="34" charset="0"/>
              </a:rPr>
              <a:t>: Tunnel, Discrete</a:t>
            </a:r>
          </a:p>
          <a:p>
            <a:r>
              <a:rPr lang="en-US" sz="2800" b="1" dirty="0" err="1" smtClean="0">
                <a:latin typeface="Arial" panose="020B0604020202020204" pitchFamily="34" charset="0"/>
                <a:cs typeface="Arial" panose="020B0604020202020204" pitchFamily="34" charset="0"/>
              </a:rPr>
              <a:t>Valvular</a:t>
            </a:r>
            <a:r>
              <a:rPr lang="en-US" sz="2800" b="1" dirty="0" smtClean="0">
                <a:latin typeface="Arial" panose="020B0604020202020204" pitchFamily="34" charset="0"/>
                <a:cs typeface="Arial" panose="020B0604020202020204" pitchFamily="34" charset="0"/>
              </a:rPr>
              <a:t> :</a:t>
            </a:r>
          </a:p>
          <a:p>
            <a:pPr marL="0" indent="0">
              <a:buNone/>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Congenital (1-30 years old)</a:t>
            </a:r>
          </a:p>
          <a:p>
            <a:pPr marL="0" indent="0">
              <a:buNone/>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Bicuspid     (40-60 years old)</a:t>
            </a:r>
          </a:p>
          <a:p>
            <a:pPr marL="0" indent="0">
              <a:buNone/>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Rheumatic (40-60 years old)</a:t>
            </a:r>
          </a:p>
          <a:p>
            <a:pPr marL="0" indent="0">
              <a:buNone/>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Senile degenerative ( &gt;65 years old)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775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647</TotalTime>
  <Words>973</Words>
  <Application>Microsoft Office PowerPoint</Application>
  <PresentationFormat>Widescreen</PresentationFormat>
  <Paragraphs>138</Paragraphs>
  <Slides>36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Monotype Sorts</vt:lpstr>
      <vt:lpstr>Open Sans</vt:lpstr>
      <vt:lpstr>Times New Roman</vt:lpstr>
      <vt:lpstr>Trebuchet MS</vt:lpstr>
      <vt:lpstr>Wingdings 3</vt:lpstr>
      <vt:lpstr>Facet</vt:lpstr>
      <vt:lpstr>Aortic Valve Stenosis  High Gradient Vs. Low Gradient</vt:lpstr>
      <vt:lpstr>                   Introduction</vt:lpstr>
      <vt:lpstr>    Natural History of Aortic Stenosis</vt:lpstr>
      <vt:lpstr>PowerPoint Presentation</vt:lpstr>
      <vt:lpstr>Natural History of AS without treatment</vt:lpstr>
      <vt:lpstr>        Aortic valve stenosis and low LVEF </vt:lpstr>
      <vt:lpstr>                   </vt:lpstr>
      <vt:lpstr>PowerPoint Presentation</vt:lpstr>
      <vt:lpstr>Causes of Aortic stenosis</vt:lpstr>
      <vt:lpstr>        Aortic Valvular Morphology</vt:lpstr>
      <vt:lpstr>Two Different Patterns of Low-Flow,  Low-Gradient AS</vt:lpstr>
      <vt:lpstr>Echo approach to Aortic Stenosis</vt:lpstr>
      <vt:lpstr>PowerPoint Presentation</vt:lpstr>
      <vt:lpstr>Calcification affect LOVT measurement </vt:lpstr>
      <vt:lpstr>PowerPoint Presentation</vt:lpstr>
      <vt:lpstr>PowerPoint Presentation</vt:lpstr>
      <vt:lpstr>PowerPoint Presentation</vt:lpstr>
      <vt:lpstr>Pitfalls in Echo measurement</vt:lpstr>
      <vt:lpstr>PowerPoint Presentation</vt:lpstr>
      <vt:lpstr>Low gradient low flow AS</vt:lpstr>
      <vt:lpstr>       Dobutamine Echocardiography</vt:lpstr>
      <vt:lpstr>     Images at Baseline and after Dobutamine infusion </vt:lpstr>
      <vt:lpstr>PowerPoint Presentation</vt:lpstr>
      <vt:lpstr>PowerPoint Presentation</vt:lpstr>
      <vt:lpstr>Low gradient AS with normal LVEF</vt:lpstr>
      <vt:lpstr>PowerPoint Presentation</vt:lpstr>
      <vt:lpstr>Asymptomatic Severe Aortic Valve Stenosis</vt:lpstr>
      <vt:lpstr>    Stress Echocardiogram in AS</vt:lpstr>
      <vt:lpstr>PowerPoint Presentation</vt:lpstr>
      <vt:lpstr>                             Summary</vt:lpstr>
      <vt:lpstr>                           CASE</vt:lpstr>
      <vt:lpstr>PowerPoint Presentation</vt:lpstr>
      <vt:lpstr>Which of the following is not correct?</vt:lpstr>
      <vt:lpstr>Which of the following is not correct?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Aortic stenosis  High Vs. Low</dc:title>
  <dc:creator>Gandhi, Hetal</dc:creator>
  <cp:lastModifiedBy>Gandhi, Hetal</cp:lastModifiedBy>
  <cp:revision>47</cp:revision>
  <dcterms:created xsi:type="dcterms:W3CDTF">2018-11-24T20:58:38Z</dcterms:created>
  <dcterms:modified xsi:type="dcterms:W3CDTF">2018-12-01T23:29:22Z</dcterms:modified>
</cp:coreProperties>
</file>