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91" r:id="rId3"/>
    <p:sldId id="310" r:id="rId4"/>
    <p:sldId id="463" r:id="rId5"/>
    <p:sldId id="606" r:id="rId6"/>
    <p:sldId id="471" r:id="rId7"/>
    <p:sldId id="608" r:id="rId8"/>
    <p:sldId id="607" r:id="rId9"/>
    <p:sldId id="454" r:id="rId10"/>
    <p:sldId id="455" r:id="rId11"/>
    <p:sldId id="610" r:id="rId12"/>
    <p:sldId id="613" r:id="rId13"/>
    <p:sldId id="611" r:id="rId14"/>
    <p:sldId id="612" r:id="rId15"/>
    <p:sldId id="614" r:id="rId16"/>
    <p:sldId id="615" r:id="rId17"/>
    <p:sldId id="618" r:id="rId18"/>
    <p:sldId id="616" r:id="rId19"/>
    <p:sldId id="617" r:id="rId20"/>
    <p:sldId id="477" r:id="rId21"/>
    <p:sldId id="624" r:id="rId22"/>
    <p:sldId id="625" r:id="rId23"/>
    <p:sldId id="631" r:id="rId24"/>
    <p:sldId id="632" r:id="rId25"/>
    <p:sldId id="655" r:id="rId26"/>
    <p:sldId id="626" r:id="rId27"/>
    <p:sldId id="628" r:id="rId28"/>
    <p:sldId id="630" r:id="rId29"/>
    <p:sldId id="633" r:id="rId30"/>
    <p:sldId id="634" r:id="rId31"/>
    <p:sldId id="63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6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C5F0A-4520-4611-9C76-EAF86D3C3741}" type="datetimeFigureOut">
              <a:rPr lang="en-US" smtClean="0"/>
              <a:t>12/2/2018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07564-D35D-4964-AA52-5035EB714D40}" type="slidenum">
              <a:rPr lang="en-US" smtClean="0"/>
              <a:t>‹#›</a:t>
            </a:fld>
            <a:endParaRPr lang="en-US"/>
          </a:p>
        </p:txBody>
      </p:sp>
    </p:spTree>
    <p:extLst>
      <p:ext uri="{BB962C8B-B14F-4D97-AF65-F5344CB8AC3E}">
        <p14:creationId xmlns:p14="http://schemas.microsoft.com/office/powerpoint/2010/main" val="1608677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310AF4-A5B2-41E7-9BE8-90DD73CF34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1315" name="Rectangle 2"/>
          <p:cNvSpPr>
            <a:spLocks noGrp="1" noRot="1" noChangeAspect="1" noChangeArrowheads="1" noTextEdit="1"/>
          </p:cNvSpPr>
          <p:nvPr>
            <p:ph type="sldImg"/>
          </p:nvPr>
        </p:nvSpPr>
        <p:spPr bwMode="auto">
          <a:xfrm>
            <a:off x="385763" y="688975"/>
            <a:ext cx="6086475" cy="3424238"/>
          </a:xfrm>
          <a:noFill/>
          <a:ln cap="flat">
            <a:solidFill>
              <a:srgbClr val="000000"/>
            </a:solidFill>
            <a:miter lim="800000"/>
            <a:headEnd/>
            <a:tailEnd/>
          </a:ln>
        </p:spPr>
      </p:sp>
      <p:sp>
        <p:nvSpPr>
          <p:cNvPr id="141316" name="Rectangle 3"/>
          <p:cNvSpPr>
            <a:spLocks noGrp="1" noChangeArrowheads="1"/>
          </p:cNvSpPr>
          <p:nvPr>
            <p:ph type="body" idx="1"/>
          </p:nvPr>
        </p:nvSpPr>
        <p:spPr bwMode="auto">
          <a:xfrm>
            <a:off x="914400" y="4343400"/>
            <a:ext cx="5029200" cy="4113213"/>
          </a:xfrm>
          <a:noFill/>
        </p:spPr>
        <p:txBody>
          <a:bodyPr wrap="square" lIns="92947" tIns="46474" rIns="92947" bIns="46474" numCol="1" anchor="t" anchorCtr="0" compatLnSpc="1">
            <a:prstTxWarp prst="textNoShape">
              <a:avLst/>
            </a:prstTxWarp>
          </a:bodyPr>
          <a:lstStyle/>
          <a:p>
            <a:pPr eaLnBrk="1" hangingPunct="1">
              <a:spcBef>
                <a:spcPct val="0"/>
              </a:spcBef>
            </a:pPr>
            <a:r>
              <a:rPr lang="en-US"/>
              <a:t>The flexible inflow conduit is designed for a wide range of patients, accommodating changes in anatomical position and allowing the inlet to remain centered in the ventricle.  Both the inflow conduit and outflow elbow feature textured blood-contacting surfaces clinically proven on the HeartMate XVE to be thrombo-resistant.</a:t>
            </a:r>
          </a:p>
          <a:p>
            <a:pPr eaLnBrk="1" hangingPunct="1">
              <a:spcBef>
                <a:spcPct val="0"/>
              </a:spcBef>
            </a:pPr>
            <a:endParaRPr lang="en-US"/>
          </a:p>
          <a:p>
            <a:pPr eaLnBrk="1" hangingPunct="1">
              <a:spcBef>
                <a:spcPct val="0"/>
              </a:spcBef>
              <a:buFontTx/>
              <a:buChar char="•"/>
            </a:pPr>
            <a:r>
              <a:rPr lang="en-US"/>
              <a:t>The flexible inflow conduit is attached to the apex of the left ventricle, and the outflow graft is attached to the ascending aorta.  The HeartMate II pumps blood from the weakened left ventricle to the aorta, the main artery feeding blood to the entire body.</a:t>
            </a:r>
          </a:p>
          <a:p>
            <a:pPr eaLnBrk="1" hangingPunct="1">
              <a:spcBef>
                <a:spcPct val="0"/>
              </a:spcBef>
              <a:buFontTx/>
              <a:buChar char="•"/>
            </a:pPr>
            <a:endParaRPr lang="en-US"/>
          </a:p>
          <a:p>
            <a:pPr eaLnBrk="1" hangingPunct="1">
              <a:spcBef>
                <a:spcPct val="0"/>
              </a:spcBef>
              <a:buFontTx/>
              <a:buChar char="•"/>
            </a:pPr>
            <a:r>
              <a:rPr lang="en-US"/>
              <a:t>Although HM II provides continuous flow, the pump output will vary over the cardiac cycle due to changes in LV and aortic pressure during LV diastole and systole.  High afterload pressures will impede forward flow resulting in a decreased pump output.</a:t>
            </a:r>
          </a:p>
          <a:p>
            <a:pPr eaLnBrk="1" hangingPunct="1">
              <a:spcBef>
                <a:spcPct val="0"/>
              </a:spcBef>
              <a:buFontTx/>
              <a:buChar char="•"/>
            </a:pPr>
            <a:endParaRPr lang="en-US"/>
          </a:p>
          <a:p>
            <a:pPr eaLnBrk="1" hangingPunct="1">
              <a:spcBef>
                <a:spcPct val="0"/>
              </a:spcBef>
              <a:buFontTx/>
              <a:buChar char="•"/>
            </a:pPr>
            <a:r>
              <a:rPr lang="en-US"/>
              <a:t>The HM II flow is usually pulsatile.  The degree of LV contraction will determine the amount of pulsatile flow through the pump.</a:t>
            </a:r>
          </a:p>
          <a:p>
            <a:pPr eaLnBrk="1" hangingPunct="1">
              <a:spcBef>
                <a:spcPct val="0"/>
              </a:spcBef>
              <a:buFontTx/>
              <a:buChar char="•"/>
            </a:pPr>
            <a:endParaRPr lang="en-US"/>
          </a:p>
        </p:txBody>
      </p:sp>
    </p:spTree>
    <p:extLst>
      <p:ext uri="{BB962C8B-B14F-4D97-AF65-F5344CB8AC3E}">
        <p14:creationId xmlns:p14="http://schemas.microsoft.com/office/powerpoint/2010/main" val="188683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Survival for an individual to get organ is very good…DT another story</a:t>
            </a:r>
          </a:p>
          <a:p>
            <a:r>
              <a:rPr lang="en-US"/>
              <a:t>1 year survival DT 68% (HM II trial)</a:t>
            </a:r>
          </a:p>
          <a:p>
            <a:r>
              <a:rPr lang="en-US"/>
              <a:t>2 year survival DT 58% (HMII trial)</a:t>
            </a:r>
          </a:p>
          <a:p>
            <a:endParaRPr lang="en-US"/>
          </a:p>
          <a:p>
            <a:r>
              <a:rPr lang="en-US"/>
              <a:t>REMATCH is dated and medical therapy vs VAD wont be done again.  Many did not have CRT but CRT effect wanes, refining techniques but still stignificant number of nonresponders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79F35-7F40-4984-8968-456971CF57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449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View parameters in </a:t>
            </a:r>
            <a:r>
              <a:rPr lang="en-US" dirty="0" err="1"/>
              <a:t>contect</a:t>
            </a:r>
            <a:r>
              <a:rPr lang="en-US" dirty="0"/>
              <a:t> of condition</a:t>
            </a:r>
            <a:r>
              <a:rPr lang="en-US" baseline="0" dirty="0"/>
              <a:t> of pt</a:t>
            </a:r>
          </a:p>
          <a:p>
            <a:r>
              <a:rPr lang="en-US" baseline="0" dirty="0"/>
              <a:t>Ventricular contraction increases pump flow in systole </a:t>
            </a:r>
            <a:r>
              <a:rPr lang="en-US" baseline="0" dirty="0">
                <a:sym typeface="Wingdings" pitchFamily="2" charset="2"/>
              </a:rPr>
              <a:t> magnitude of these changes produces PI</a:t>
            </a:r>
          </a:p>
          <a:p>
            <a:r>
              <a:rPr lang="en-US" baseline="0" dirty="0">
                <a:sym typeface="Wingdings" pitchFamily="2" charset="2"/>
              </a:rPr>
              <a:t>Increased power in absence of flow  erroneously high flow </a:t>
            </a:r>
          </a:p>
          <a:p>
            <a:r>
              <a:rPr lang="en-US" baseline="0" dirty="0">
                <a:sym typeface="Wingdings" pitchFamily="2" charset="2"/>
              </a:rPr>
              <a:t>Flow increases with increased preload or decreased </a:t>
            </a:r>
            <a:r>
              <a:rPr lang="en-US" baseline="0" dirty="0" err="1">
                <a:sym typeface="Wingdings" pitchFamily="2" charset="2"/>
              </a:rPr>
              <a:t>afterload</a:t>
            </a:r>
            <a:r>
              <a:rPr lang="en-US" baseline="0" dirty="0">
                <a:sym typeface="Wingdings" pitchFamily="2" charset="2"/>
              </a:rPr>
              <a:t> in the aorta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BD5B6-28E9-4BA2-9C9D-621B885621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96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59D9-8A27-4F85-95F6-C80CF6CACE3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334898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59D9-8A27-4F85-95F6-C80CF6CACE3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167801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59D9-8A27-4F85-95F6-C80CF6CACE3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2515242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rtlCol="0">
            <a:normAutofit/>
          </a:bodyPr>
          <a:lstStyle/>
          <a:p>
            <a:pPr lvl="0"/>
            <a:endParaRPr lang="en-US" noProof="0" dirty="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02DCEFEF-63A4-4F9A-A461-57290772F95D}" type="slidenum">
              <a:rPr lang="en-US"/>
              <a:pPr>
                <a:defRPr/>
              </a:pPr>
              <a:t>‹#›</a:t>
            </a:fld>
            <a:endParaRPr lang="en-US" dirty="0"/>
          </a:p>
        </p:txBody>
      </p:sp>
    </p:spTree>
    <p:extLst>
      <p:ext uri="{BB962C8B-B14F-4D97-AF65-F5344CB8AC3E}">
        <p14:creationId xmlns:p14="http://schemas.microsoft.com/office/powerpoint/2010/main" val="456643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FFFF00"/>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FF99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ED7E6A6-255B-4F1D-8B21-5C03DF8171DF}" type="datetimeFigureOut">
              <a:rPr lang="en-US"/>
              <a:pPr>
                <a:defRPr/>
              </a:pPr>
              <a:t>12/2/2018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DF103C-E8F2-4598-91BF-FF180FE13A6B}" type="slidenum">
              <a:rPr lang="en-US"/>
              <a:pPr>
                <a:defRPr/>
              </a:pPr>
              <a:t>‹#›</a:t>
            </a:fld>
            <a:endParaRPr lang="en-US"/>
          </a:p>
        </p:txBody>
      </p:sp>
    </p:spTree>
    <p:extLst>
      <p:ext uri="{BB962C8B-B14F-4D97-AF65-F5344CB8AC3E}">
        <p14:creationId xmlns:p14="http://schemas.microsoft.com/office/powerpoint/2010/main" val="3957583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97536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08259D6-B96B-4AE2-9BD8-41EE757B1818}" type="datetimeFigureOut">
              <a:rPr lang="en-US"/>
              <a:pPr>
                <a:defRPr/>
              </a:pPr>
              <a:t>12/2/2018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E97817-4B05-47D9-A79E-8BBDFAAF95F1}" type="slidenum">
              <a:rPr lang="en-US"/>
              <a:pPr>
                <a:defRPr/>
              </a:pPr>
              <a:t>‹#›</a:t>
            </a:fld>
            <a:endParaRPr lang="en-US"/>
          </a:p>
        </p:txBody>
      </p:sp>
    </p:spTree>
    <p:extLst>
      <p:ext uri="{BB962C8B-B14F-4D97-AF65-F5344CB8AC3E}">
        <p14:creationId xmlns:p14="http://schemas.microsoft.com/office/powerpoint/2010/main" val="94837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15BEC6E-0CCC-4D6D-9258-09F527571B08}" type="datetimeFigureOut">
              <a:rPr lang="en-US"/>
              <a:pPr>
                <a:defRPr/>
              </a:pPr>
              <a:t>12/2/2018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E2623C-96A4-4A54-BAE5-3875A0681461}" type="slidenum">
              <a:rPr lang="en-US"/>
              <a:pPr>
                <a:defRPr/>
              </a:pPr>
              <a:t>‹#›</a:t>
            </a:fld>
            <a:endParaRPr lang="en-US"/>
          </a:p>
        </p:txBody>
      </p:sp>
    </p:spTree>
    <p:extLst>
      <p:ext uri="{BB962C8B-B14F-4D97-AF65-F5344CB8AC3E}">
        <p14:creationId xmlns:p14="http://schemas.microsoft.com/office/powerpoint/2010/main" val="3065969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97536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117DDED-9B3E-4D03-B0A1-BD3411F6E12E}" type="datetimeFigureOut">
              <a:rPr lang="en-US"/>
              <a:pPr>
                <a:defRPr/>
              </a:pPr>
              <a:t>12/2/2018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7B9731-F2A5-4616-8B0B-0BB202F4C007}" type="slidenum">
              <a:rPr lang="en-US"/>
              <a:pPr>
                <a:defRPr/>
              </a:pPr>
              <a:t>‹#›</a:t>
            </a:fld>
            <a:endParaRPr lang="en-US"/>
          </a:p>
        </p:txBody>
      </p:sp>
    </p:spTree>
    <p:extLst>
      <p:ext uri="{BB962C8B-B14F-4D97-AF65-F5344CB8AC3E}">
        <p14:creationId xmlns:p14="http://schemas.microsoft.com/office/powerpoint/2010/main" val="2260305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5CE7B44-3E76-42F5-A0B7-8EB9FC43F73F}" type="datetimeFigureOut">
              <a:rPr lang="en-US"/>
              <a:pPr>
                <a:defRPr/>
              </a:pPr>
              <a:t>12/2/2018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1EEE166-D79E-48D4-A60D-67E51CAADE03}" type="slidenum">
              <a:rPr lang="en-US"/>
              <a:pPr>
                <a:defRPr/>
              </a:pPr>
              <a:t>‹#›</a:t>
            </a:fld>
            <a:endParaRPr lang="en-US"/>
          </a:p>
        </p:txBody>
      </p:sp>
    </p:spTree>
    <p:extLst>
      <p:ext uri="{BB962C8B-B14F-4D97-AF65-F5344CB8AC3E}">
        <p14:creationId xmlns:p14="http://schemas.microsoft.com/office/powerpoint/2010/main" val="3283630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4E59008-564C-4A70-9312-8978DC6B27B1}" type="datetimeFigureOut">
              <a:rPr lang="en-US"/>
              <a:pPr>
                <a:defRPr/>
              </a:pPr>
              <a:t>12/2/2018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5682BAB-7EA5-4CF8-8201-7B1162FBEEAD}" type="slidenum">
              <a:rPr lang="en-US"/>
              <a:pPr>
                <a:defRPr/>
              </a:pPr>
              <a:t>‹#›</a:t>
            </a:fld>
            <a:endParaRPr lang="en-US"/>
          </a:p>
        </p:txBody>
      </p:sp>
    </p:spTree>
    <p:extLst>
      <p:ext uri="{BB962C8B-B14F-4D97-AF65-F5344CB8AC3E}">
        <p14:creationId xmlns:p14="http://schemas.microsoft.com/office/powerpoint/2010/main" val="1804545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4AC42F-A2CF-412E-9783-E31E3A4FBF3D}" type="datetimeFigureOut">
              <a:rPr lang="en-US"/>
              <a:pPr>
                <a:defRPr/>
              </a:pPr>
              <a:t>12/2/2018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DBDA4EF-77A0-47B1-9D7B-D271CC2E2F43}" type="slidenum">
              <a:rPr lang="en-US"/>
              <a:pPr>
                <a:defRPr/>
              </a:pPr>
              <a:t>‹#›</a:t>
            </a:fld>
            <a:endParaRPr lang="en-US"/>
          </a:p>
        </p:txBody>
      </p:sp>
    </p:spTree>
    <p:extLst>
      <p:ext uri="{BB962C8B-B14F-4D97-AF65-F5344CB8AC3E}">
        <p14:creationId xmlns:p14="http://schemas.microsoft.com/office/powerpoint/2010/main" val="3123820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59D9-8A27-4F85-95F6-C80CF6CACE3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1874103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940150A-EA40-4B07-ABCC-EC61CA393BC3}" type="datetimeFigureOut">
              <a:rPr lang="en-US"/>
              <a:pPr>
                <a:defRPr/>
              </a:pPr>
              <a:t>12/2/2018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EA6483-4208-4FA7-86D7-AC44008CC922}" type="slidenum">
              <a:rPr lang="en-US"/>
              <a:pPr>
                <a:defRPr/>
              </a:pPr>
              <a:t>‹#›</a:t>
            </a:fld>
            <a:endParaRPr lang="en-US"/>
          </a:p>
        </p:txBody>
      </p:sp>
    </p:spTree>
    <p:extLst>
      <p:ext uri="{BB962C8B-B14F-4D97-AF65-F5344CB8AC3E}">
        <p14:creationId xmlns:p14="http://schemas.microsoft.com/office/powerpoint/2010/main" val="1923369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C6F2B26-AB1A-41A0-BFF0-C1CF84B96C8A}" type="datetimeFigureOut">
              <a:rPr lang="en-US"/>
              <a:pPr>
                <a:defRPr/>
              </a:pPr>
              <a:t>12/2/2018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7BF62B-75DF-482E-8D02-1FB9EA0A66AD}" type="slidenum">
              <a:rPr lang="en-US"/>
              <a:pPr>
                <a:defRPr/>
              </a:pPr>
              <a:t>‹#›</a:t>
            </a:fld>
            <a:endParaRPr lang="en-US"/>
          </a:p>
        </p:txBody>
      </p:sp>
    </p:spTree>
    <p:extLst>
      <p:ext uri="{BB962C8B-B14F-4D97-AF65-F5344CB8AC3E}">
        <p14:creationId xmlns:p14="http://schemas.microsoft.com/office/powerpoint/2010/main" val="812988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C16ECD-D40D-4F04-BDD6-2BB3094C9A12}" type="datetimeFigureOut">
              <a:rPr lang="en-US"/>
              <a:pPr>
                <a:defRPr/>
              </a:pPr>
              <a:t>12/2/2018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60B55C-81FC-4A2D-86B6-46BE1FDBE649}" type="slidenum">
              <a:rPr lang="en-US"/>
              <a:pPr>
                <a:defRPr/>
              </a:pPr>
              <a:t>‹#›</a:t>
            </a:fld>
            <a:endParaRPr lang="en-US"/>
          </a:p>
        </p:txBody>
      </p:sp>
    </p:spTree>
    <p:extLst>
      <p:ext uri="{BB962C8B-B14F-4D97-AF65-F5344CB8AC3E}">
        <p14:creationId xmlns:p14="http://schemas.microsoft.com/office/powerpoint/2010/main" val="2237104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71FC4B-8A27-46D3-B4A0-6981F65CC415}" type="datetimeFigureOut">
              <a:rPr lang="en-US"/>
              <a:pPr>
                <a:defRPr/>
              </a:pPr>
              <a:t>12/2/2018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01499A-3FE1-4460-B149-E2C7EE262074}" type="slidenum">
              <a:rPr lang="en-US"/>
              <a:pPr>
                <a:defRPr/>
              </a:pPr>
              <a:t>‹#›</a:t>
            </a:fld>
            <a:endParaRPr lang="en-US"/>
          </a:p>
        </p:txBody>
      </p:sp>
    </p:spTree>
    <p:extLst>
      <p:ext uri="{BB962C8B-B14F-4D97-AF65-F5344CB8AC3E}">
        <p14:creationId xmlns:p14="http://schemas.microsoft.com/office/powerpoint/2010/main" val="4249062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1059D9-8A27-4F85-95F6-C80CF6CACE3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299851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59D9-8A27-4F85-95F6-C80CF6CACE35}" type="datetimeFigureOut">
              <a:rPr lang="en-US" smtClean="0"/>
              <a:t>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398209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59D9-8A27-4F85-95F6-C80CF6CACE35}" type="datetimeFigureOut">
              <a:rPr lang="en-US" smtClean="0"/>
              <a:t>12/2/2018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3489882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59D9-8A27-4F85-95F6-C80CF6CACE35}" type="datetimeFigureOut">
              <a:rPr lang="en-US" smtClean="0"/>
              <a:t>12/2/2018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4113402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59D9-8A27-4F85-95F6-C80CF6CACE35}" type="datetimeFigureOut">
              <a:rPr lang="en-US" smtClean="0"/>
              <a:t>12/2/2018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229923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1059D9-8A27-4F85-95F6-C80CF6CACE35}" type="datetimeFigureOut">
              <a:rPr lang="en-US" smtClean="0"/>
              <a:t>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2726089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1059D9-8A27-4F85-95F6-C80CF6CACE35}" type="datetimeFigureOut">
              <a:rPr lang="en-US" smtClean="0"/>
              <a:t>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0469B-484C-47B5-AFE3-8022E9606DB7}" type="slidenum">
              <a:rPr lang="en-US" smtClean="0"/>
              <a:t>‹#›</a:t>
            </a:fld>
            <a:endParaRPr lang="en-US"/>
          </a:p>
        </p:txBody>
      </p:sp>
    </p:spTree>
    <p:extLst>
      <p:ext uri="{BB962C8B-B14F-4D97-AF65-F5344CB8AC3E}">
        <p14:creationId xmlns:p14="http://schemas.microsoft.com/office/powerpoint/2010/main" val="209589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59D9-8A27-4F85-95F6-C80CF6CACE35}" type="datetimeFigureOut">
              <a:rPr lang="en-US" smtClean="0"/>
              <a:t>12/2/2018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0469B-484C-47B5-AFE3-8022E9606DB7}" type="slidenum">
              <a:rPr lang="en-US" smtClean="0"/>
              <a:t>‹#›</a:t>
            </a:fld>
            <a:endParaRPr lang="en-US"/>
          </a:p>
        </p:txBody>
      </p:sp>
    </p:spTree>
    <p:extLst>
      <p:ext uri="{BB962C8B-B14F-4D97-AF65-F5344CB8AC3E}">
        <p14:creationId xmlns:p14="http://schemas.microsoft.com/office/powerpoint/2010/main" val="1938764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09600" y="274638"/>
            <a:ext cx="9753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B65279-AB02-4334-9FFA-68CB9D9DE350}" type="datetimeFigureOut">
              <a:rPr lang="en-US"/>
              <a:pPr>
                <a:defRPr/>
              </a:pPr>
              <a:t>12/2/2018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082829E-022F-456F-8335-8FE8FB587AAF}" type="slidenum">
              <a:rPr lang="en-US"/>
              <a:pPr>
                <a:defRPr/>
              </a:pPr>
              <a:t>‹#›</a:t>
            </a:fld>
            <a:endParaRPr lang="en-US"/>
          </a:p>
        </p:txBody>
      </p:sp>
      <p:pic>
        <p:nvPicPr>
          <p:cNvPr id="10247" name="Picture 4" descr="LFTH_hospital_476x284.jpg"/>
          <p:cNvPicPr>
            <a:picLocks noChangeAspect="1"/>
          </p:cNvPicPr>
          <p:nvPr userDrawn="1"/>
        </p:nvPicPr>
        <p:blipFill>
          <a:blip r:embed="rId13" cstate="print"/>
          <a:srcRect/>
          <a:stretch>
            <a:fillRect/>
          </a:stretch>
        </p:blipFill>
        <p:spPr bwMode="auto">
          <a:xfrm>
            <a:off x="10363200" y="65088"/>
            <a:ext cx="1727200" cy="773112"/>
          </a:xfrm>
          <a:prstGeom prst="rect">
            <a:avLst/>
          </a:prstGeom>
          <a:noFill/>
          <a:ln w="9525">
            <a:noFill/>
            <a:miter lim="800000"/>
            <a:headEnd/>
            <a:tailEnd/>
          </a:ln>
        </p:spPr>
      </p:pic>
    </p:spTree>
    <p:extLst>
      <p:ext uri="{BB962C8B-B14F-4D97-AF65-F5344CB8AC3E}">
        <p14:creationId xmlns:p14="http://schemas.microsoft.com/office/powerpoint/2010/main" val="1792973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rgbClr val="FFFF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a:solidFill>
            <a:srgbClr val="FFFF00"/>
          </a:solidFill>
          <a:latin typeface="Calibri" pitchFamily="34" charset="0"/>
        </a:defRPr>
      </a:lvl2pPr>
      <a:lvl3pPr algn="ctr" rtl="0" eaLnBrk="0" fontAlgn="base" hangingPunct="0">
        <a:spcBef>
          <a:spcPct val="0"/>
        </a:spcBef>
        <a:spcAft>
          <a:spcPct val="0"/>
        </a:spcAft>
        <a:defRPr sz="4400">
          <a:solidFill>
            <a:srgbClr val="FFFF00"/>
          </a:solidFill>
          <a:latin typeface="Calibri" pitchFamily="34" charset="0"/>
        </a:defRPr>
      </a:lvl3pPr>
      <a:lvl4pPr algn="ctr" rtl="0" eaLnBrk="0" fontAlgn="base" hangingPunct="0">
        <a:spcBef>
          <a:spcPct val="0"/>
        </a:spcBef>
        <a:spcAft>
          <a:spcPct val="0"/>
        </a:spcAft>
        <a:defRPr sz="4400">
          <a:solidFill>
            <a:srgbClr val="FFFF00"/>
          </a:solidFill>
          <a:latin typeface="Calibri" pitchFamily="34" charset="0"/>
        </a:defRPr>
      </a:lvl4pPr>
      <a:lvl5pPr algn="ctr" rtl="0" eaLnBrk="0" fontAlgn="base" hangingPunct="0">
        <a:spcBef>
          <a:spcPct val="0"/>
        </a:spcBef>
        <a:spcAft>
          <a:spcPct val="0"/>
        </a:spcAft>
        <a:defRPr sz="4400">
          <a:solidFill>
            <a:srgbClr val="FFFF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9900"/>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FF9900"/>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FF990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FF990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FF99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url?sa=i&amp;rct=j&amp;q=&amp;esrc=s&amp;source=images&amp;cd=&amp;cad=rja&amp;uact=8&amp;ved=0CAcQjRw&amp;url=http://gbdmagazine.com/2013/24-advocate-health-care/&amp;ei=5VZNVMyfEpapyASd0IKoCQ&amp;bvm=bv.77880786,d.aWw&amp;psig=AFQjCNHG0SyVh7YXnVFcTv_IwYDfOEKICw&amp;ust=1414441010906213" TargetMode="Externa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www.google.com/url?sa=i&amp;rct=j&amp;q=&amp;esrc=s&amp;source=images&amp;cd=&amp;cad=rja&amp;uact=8&amp;ved=0CAcQjRw&amp;url=http://www.healthcaredesignmagazine.com/news-item/hdr-design-202m-outpatient-care-and-research-pavilion&amp;ei=J1dNVObGK8b9yQSCv4GoDQ&amp;bvm=bv.77880786,d.aWw&amp;psig=AFQjCNF-DaTaaAjnCvqlJlNNq6Cj5_dIKw&amp;ust=141444110747375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file:///W:\HF%20Tx%20Fellowship\2012%20ISHLT%20MCS%20Academy\2012%20Academy\Session%208%20-%20lecture%205%20of%206%20-%20LVAD\Grant%20AoV%20mmode.avi"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W:\Greg\HF%20Tx%20Fellowship\ISHLT%20Masters%20Academy%202010\MA\Mech%20Circulatory%20Support\MCS%20Devices\Second%20generation_HeartMate%20II.wmv" TargetMode="External"/><Relationship Id="rId1" Type="http://schemas.microsoft.com/office/2007/relationships/media" Target="file:///W:\Greg\HF%20Tx%20Fellowship\ISHLT%20Masters%20Academy%202010\MA\Mech%20Circulatory%20Support\MCS%20Devices\Second%20generation_HeartMate%20II.wmv" TargetMode="External"/><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59870" y="365313"/>
            <a:ext cx="6858000" cy="1790700"/>
          </a:xfrm>
        </p:spPr>
        <p:txBody>
          <a:bodyPr>
            <a:normAutofit fontScale="90000"/>
          </a:bodyPr>
          <a:lstStyle/>
          <a:p>
            <a:r>
              <a:rPr lang="en-US" dirty="0"/>
              <a:t>The Use of Echocardiography to Manage LVADs </a:t>
            </a:r>
          </a:p>
        </p:txBody>
      </p:sp>
      <p:sp>
        <p:nvSpPr>
          <p:cNvPr id="3" name="Subtitle 2"/>
          <p:cNvSpPr>
            <a:spLocks noGrp="1"/>
          </p:cNvSpPr>
          <p:nvPr>
            <p:ph type="subTitle" idx="1"/>
          </p:nvPr>
        </p:nvSpPr>
        <p:spPr>
          <a:xfrm>
            <a:off x="2495551" y="5009662"/>
            <a:ext cx="6858000" cy="836245"/>
          </a:xfrm>
        </p:spPr>
        <p:txBody>
          <a:bodyPr>
            <a:normAutofit fontScale="25000" lnSpcReduction="20000"/>
          </a:bodyPr>
          <a:lstStyle/>
          <a:p>
            <a:r>
              <a:rPr lang="en-US" sz="6200" dirty="0"/>
              <a:t>William Cotts M.D., M.S. FACP, FACC, FAHA, FHFSA</a:t>
            </a:r>
          </a:p>
          <a:p>
            <a:r>
              <a:rPr lang="en-US" sz="6200" dirty="0"/>
              <a:t>Clinical Associate Professor, University of Illinois</a:t>
            </a:r>
          </a:p>
          <a:p>
            <a:r>
              <a:rPr lang="en-US" sz="6200" dirty="0"/>
              <a:t>Clinical Director, Mechanical Assistance and Heart Transplantation</a:t>
            </a:r>
          </a:p>
          <a:p>
            <a:r>
              <a:rPr lang="en-US" sz="6200" dirty="0"/>
              <a:t>Advocate Christ Medical Center</a:t>
            </a:r>
          </a:p>
          <a:p>
            <a:endParaRPr lang="en-US" dirty="0"/>
          </a:p>
        </p:txBody>
      </p:sp>
      <p:pic>
        <p:nvPicPr>
          <p:cNvPr id="4" name="Picture 7" descr="https://encrypted-tbn1.gstatic.com/images?q=tbn:ANd9GcSZk04BK02reWoW7DQtJsINEmL5O_CD5IH93jJam12Alz2QuVGT4Q">
            <a:hlinkClick r:id="rId2"/>
          </p:cNvPr>
          <p:cNvPicPr>
            <a:picLocks noChangeAspect="1" noChangeArrowheads="1"/>
          </p:cNvPicPr>
          <p:nvPr/>
        </p:nvPicPr>
        <p:blipFill>
          <a:blip r:embed="rId3" cstate="print"/>
          <a:srcRect/>
          <a:stretch>
            <a:fillRect/>
          </a:stretch>
        </p:blipFill>
        <p:spPr bwMode="auto">
          <a:xfrm>
            <a:off x="5924551" y="2000250"/>
            <a:ext cx="3550444" cy="2561714"/>
          </a:xfrm>
          <a:prstGeom prst="rect">
            <a:avLst/>
          </a:prstGeom>
          <a:noFill/>
        </p:spPr>
      </p:pic>
      <p:pic>
        <p:nvPicPr>
          <p:cNvPr id="5" name="Picture 9" descr="https://encrypted-tbn2.gstatic.com/images?q=tbn:ANd9GcSum7pXhq0naV3oJONFEs9Xm8tjLonpxY_D9VlrjWwK0ZLbiXip">
            <a:hlinkClick r:id="rId4"/>
          </p:cNvPr>
          <p:cNvPicPr>
            <a:picLocks noChangeAspect="1" noChangeArrowheads="1"/>
          </p:cNvPicPr>
          <p:nvPr/>
        </p:nvPicPr>
        <p:blipFill>
          <a:blip r:embed="rId5" cstate="print"/>
          <a:srcRect t="4010" b="5764"/>
          <a:stretch>
            <a:fillRect/>
          </a:stretch>
        </p:blipFill>
        <p:spPr bwMode="auto">
          <a:xfrm>
            <a:off x="2759871" y="2000250"/>
            <a:ext cx="3164681" cy="2571750"/>
          </a:xfrm>
          <a:prstGeom prst="rect">
            <a:avLst/>
          </a:prstGeom>
          <a:noFill/>
        </p:spPr>
      </p:pic>
    </p:spTree>
    <p:extLst>
      <p:ext uri="{BB962C8B-B14F-4D97-AF65-F5344CB8AC3E}">
        <p14:creationId xmlns:p14="http://schemas.microsoft.com/office/powerpoint/2010/main" val="193787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05D5-65FA-4866-8D2F-8ADFB553F7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8662A5-3924-4B43-9455-5BDB324BCBA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14CDA3D-7745-48D3-B9AD-575217C6852D}"/>
              </a:ext>
            </a:extLst>
          </p:cNvPr>
          <p:cNvPicPr>
            <a:picLocks noChangeAspect="1"/>
          </p:cNvPicPr>
          <p:nvPr/>
        </p:nvPicPr>
        <p:blipFill rotWithShape="1">
          <a:blip r:embed="rId2"/>
          <a:srcRect l="18367" t="15102" r="49184" b="4082"/>
          <a:stretch/>
        </p:blipFill>
        <p:spPr>
          <a:xfrm>
            <a:off x="4273419" y="503853"/>
            <a:ext cx="3956181" cy="5542384"/>
          </a:xfrm>
          <a:prstGeom prst="rect">
            <a:avLst/>
          </a:prstGeom>
        </p:spPr>
      </p:pic>
      <p:sp>
        <p:nvSpPr>
          <p:cNvPr id="5" name="Rectangle 4">
            <a:extLst>
              <a:ext uri="{FF2B5EF4-FFF2-40B4-BE49-F238E27FC236}">
                <a16:creationId xmlns:a16="http://schemas.microsoft.com/office/drawing/2014/main" id="{D7E8241B-A907-4DDE-A813-689518F226E3}"/>
              </a:ext>
            </a:extLst>
          </p:cNvPr>
          <p:cNvSpPr/>
          <p:nvPr/>
        </p:nvSpPr>
        <p:spPr>
          <a:xfrm>
            <a:off x="173461" y="6169481"/>
            <a:ext cx="5724196" cy="369332"/>
          </a:xfrm>
          <a:prstGeom prst="rect">
            <a:avLst/>
          </a:prstGeom>
        </p:spPr>
        <p:txBody>
          <a:bodyPr wrap="none">
            <a:spAutoFit/>
          </a:bodyPr>
          <a:lstStyle/>
          <a:p>
            <a:r>
              <a:rPr lang="en-US" dirty="0">
                <a:solidFill>
                  <a:prstClr val="black"/>
                </a:solidFill>
              </a:rPr>
              <a:t>Stainback et al </a:t>
            </a:r>
            <a:r>
              <a:rPr lang="pl-PL" dirty="0">
                <a:solidFill>
                  <a:prstClr val="black"/>
                </a:solidFill>
              </a:rPr>
              <a:t>J Am Soc Echocardiogr</a:t>
            </a:r>
            <a:r>
              <a:rPr lang="en-US" dirty="0" err="1">
                <a:solidFill>
                  <a:prstClr val="black"/>
                </a:solidFill>
              </a:rPr>
              <a:t>aphy</a:t>
            </a:r>
            <a:r>
              <a:rPr lang="en-US" dirty="0">
                <a:solidFill>
                  <a:prstClr val="black"/>
                </a:solidFill>
              </a:rPr>
              <a:t> </a:t>
            </a:r>
            <a:r>
              <a:rPr lang="pl-PL" dirty="0">
                <a:solidFill>
                  <a:prstClr val="black"/>
                </a:solidFill>
              </a:rPr>
              <a:t>2015;28:853909</a:t>
            </a:r>
            <a:endParaRPr lang="en-US" dirty="0"/>
          </a:p>
        </p:txBody>
      </p:sp>
    </p:spTree>
    <p:extLst>
      <p:ext uri="{BB962C8B-B14F-4D97-AF65-F5344CB8AC3E}">
        <p14:creationId xmlns:p14="http://schemas.microsoft.com/office/powerpoint/2010/main" val="3390521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1D1A-EE13-4C2D-8354-6B5E1CB8581A}"/>
              </a:ext>
            </a:extLst>
          </p:cNvPr>
          <p:cNvSpPr>
            <a:spLocks noGrp="1"/>
          </p:cNvSpPr>
          <p:nvPr>
            <p:ph type="title"/>
          </p:nvPr>
        </p:nvSpPr>
        <p:spPr/>
        <p:txBody>
          <a:bodyPr/>
          <a:lstStyle/>
          <a:p>
            <a:r>
              <a:rPr lang="en-US" dirty="0"/>
              <a:t>RV Dysfunction</a:t>
            </a:r>
          </a:p>
        </p:txBody>
      </p:sp>
      <p:sp>
        <p:nvSpPr>
          <p:cNvPr id="3" name="Content Placeholder 2">
            <a:extLst>
              <a:ext uri="{FF2B5EF4-FFF2-40B4-BE49-F238E27FC236}">
                <a16:creationId xmlns:a16="http://schemas.microsoft.com/office/drawing/2014/main" id="{6D1AD7A6-B9A5-4EE4-B04E-2B29FBC6FDAA}"/>
              </a:ext>
            </a:extLst>
          </p:cNvPr>
          <p:cNvSpPr>
            <a:spLocks noGrp="1"/>
          </p:cNvSpPr>
          <p:nvPr>
            <p:ph idx="1"/>
          </p:nvPr>
        </p:nvSpPr>
        <p:spPr/>
        <p:txBody>
          <a:bodyPr/>
          <a:lstStyle/>
          <a:p>
            <a:r>
              <a:rPr lang="en-US" dirty="0"/>
              <a:t>RV size and function</a:t>
            </a:r>
          </a:p>
          <a:p>
            <a:r>
              <a:rPr lang="en-US" dirty="0"/>
              <a:t>TAPSE Tricuspid annular plane systolic excursion</a:t>
            </a:r>
          </a:p>
          <a:p>
            <a:r>
              <a:rPr lang="en-US" dirty="0"/>
              <a:t>Tricuspid regurgitation</a:t>
            </a:r>
          </a:p>
          <a:p>
            <a:r>
              <a:rPr lang="en-US" dirty="0"/>
              <a:t>RV free wall peak longitudinal strain &lt;  9.6 % increased risk of RV failure</a:t>
            </a:r>
          </a:p>
          <a:p>
            <a:r>
              <a:rPr lang="en-US" dirty="0"/>
              <a:t>RV: LV EDD ratio of greater than 0.75</a:t>
            </a:r>
          </a:p>
        </p:txBody>
      </p:sp>
    </p:spTree>
    <p:extLst>
      <p:ext uri="{BB962C8B-B14F-4D97-AF65-F5344CB8AC3E}">
        <p14:creationId xmlns:p14="http://schemas.microsoft.com/office/powerpoint/2010/main" val="991986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C0E3-2F7D-4896-8AA1-CFD65E39395E}"/>
              </a:ext>
            </a:extLst>
          </p:cNvPr>
          <p:cNvSpPr>
            <a:spLocks noGrp="1"/>
          </p:cNvSpPr>
          <p:nvPr>
            <p:ph type="title"/>
          </p:nvPr>
        </p:nvSpPr>
        <p:spPr>
          <a:xfrm>
            <a:off x="101082" y="91469"/>
            <a:ext cx="10515600" cy="1895961"/>
          </a:xfrm>
        </p:spPr>
        <p:txBody>
          <a:bodyPr>
            <a:normAutofit fontScale="90000"/>
          </a:bodyPr>
          <a:lstStyle/>
          <a:p>
            <a:r>
              <a:rPr lang="en-US" dirty="0"/>
              <a:t>Aortic Insufficiency-</a:t>
            </a:r>
            <a:br>
              <a:rPr lang="en-US" dirty="0"/>
            </a:br>
            <a:r>
              <a:rPr lang="en-US" dirty="0"/>
              <a:t>Park Stitch vs </a:t>
            </a:r>
            <a:br>
              <a:rPr lang="en-US" dirty="0"/>
            </a:br>
            <a:r>
              <a:rPr lang="en-US" dirty="0" err="1"/>
              <a:t>biosprosthetic</a:t>
            </a:r>
            <a:r>
              <a:rPr lang="en-US" dirty="0"/>
              <a:t> valve</a:t>
            </a:r>
          </a:p>
        </p:txBody>
      </p:sp>
      <p:sp>
        <p:nvSpPr>
          <p:cNvPr id="3" name="Content Placeholder 2">
            <a:extLst>
              <a:ext uri="{FF2B5EF4-FFF2-40B4-BE49-F238E27FC236}">
                <a16:creationId xmlns:a16="http://schemas.microsoft.com/office/drawing/2014/main" id="{90F18929-B60A-4699-8C8A-D7E1C0DE126A}"/>
              </a:ext>
            </a:extLst>
          </p:cNvPr>
          <p:cNvSpPr>
            <a:spLocks noGrp="1"/>
          </p:cNvSpPr>
          <p:nvPr>
            <p:ph idx="1"/>
          </p:nvPr>
        </p:nvSpPr>
        <p:spPr>
          <a:xfrm>
            <a:off x="466396" y="2537344"/>
            <a:ext cx="10515600" cy="4351338"/>
          </a:xfrm>
        </p:spPr>
        <p:txBody>
          <a:bodyPr/>
          <a:lstStyle/>
          <a:p>
            <a:endParaRPr lang="en-US" dirty="0"/>
          </a:p>
        </p:txBody>
      </p:sp>
      <p:pic>
        <p:nvPicPr>
          <p:cNvPr id="5" name="Picture 4">
            <a:extLst>
              <a:ext uri="{FF2B5EF4-FFF2-40B4-BE49-F238E27FC236}">
                <a16:creationId xmlns:a16="http://schemas.microsoft.com/office/drawing/2014/main" id="{5A563DC7-96D8-4964-8CEF-96DFBCB3B74E}"/>
              </a:ext>
            </a:extLst>
          </p:cNvPr>
          <p:cNvPicPr>
            <a:picLocks noChangeAspect="1"/>
          </p:cNvPicPr>
          <p:nvPr/>
        </p:nvPicPr>
        <p:blipFill rotWithShape="1">
          <a:blip r:embed="rId2"/>
          <a:srcRect l="28470" t="21360" r="27066" b="21496"/>
          <a:stretch/>
        </p:blipFill>
        <p:spPr>
          <a:xfrm>
            <a:off x="4248415" y="459957"/>
            <a:ext cx="7842503" cy="5669280"/>
          </a:xfrm>
          <a:prstGeom prst="rect">
            <a:avLst/>
          </a:prstGeom>
        </p:spPr>
      </p:pic>
      <p:sp>
        <p:nvSpPr>
          <p:cNvPr id="6" name="Rectangle 5">
            <a:extLst>
              <a:ext uri="{FF2B5EF4-FFF2-40B4-BE49-F238E27FC236}">
                <a16:creationId xmlns:a16="http://schemas.microsoft.com/office/drawing/2014/main" id="{C1C46838-A3B5-475A-85A2-EEFC0D272900}"/>
              </a:ext>
            </a:extLst>
          </p:cNvPr>
          <p:cNvSpPr/>
          <p:nvPr/>
        </p:nvSpPr>
        <p:spPr>
          <a:xfrm>
            <a:off x="0" y="6519350"/>
            <a:ext cx="5724196" cy="369332"/>
          </a:xfrm>
          <a:prstGeom prst="rect">
            <a:avLst/>
          </a:prstGeom>
        </p:spPr>
        <p:txBody>
          <a:bodyPr wrap="none">
            <a:spAutoFit/>
          </a:bodyPr>
          <a:lstStyle/>
          <a:p>
            <a:pPr lvl="0"/>
            <a:r>
              <a:rPr lang="en-US" dirty="0">
                <a:solidFill>
                  <a:prstClr val="black"/>
                </a:solidFill>
              </a:rPr>
              <a:t>Stainback et al </a:t>
            </a:r>
            <a:r>
              <a:rPr lang="pl-PL" dirty="0">
                <a:solidFill>
                  <a:prstClr val="black"/>
                </a:solidFill>
              </a:rPr>
              <a:t>J Am Soc Echocardiogr</a:t>
            </a:r>
            <a:r>
              <a:rPr lang="en-US" dirty="0" err="1">
                <a:solidFill>
                  <a:prstClr val="black"/>
                </a:solidFill>
              </a:rPr>
              <a:t>aphy</a:t>
            </a:r>
            <a:r>
              <a:rPr lang="en-US" dirty="0">
                <a:solidFill>
                  <a:prstClr val="black"/>
                </a:solidFill>
              </a:rPr>
              <a:t> </a:t>
            </a:r>
            <a:r>
              <a:rPr lang="pl-PL" dirty="0">
                <a:solidFill>
                  <a:prstClr val="black"/>
                </a:solidFill>
              </a:rPr>
              <a:t>2015;28:853909</a:t>
            </a:r>
            <a:endParaRPr lang="en-US" dirty="0">
              <a:solidFill>
                <a:prstClr val="black"/>
              </a:solidFill>
            </a:endParaRPr>
          </a:p>
        </p:txBody>
      </p:sp>
    </p:spTree>
    <p:extLst>
      <p:ext uri="{BB962C8B-B14F-4D97-AF65-F5344CB8AC3E}">
        <p14:creationId xmlns:p14="http://schemas.microsoft.com/office/powerpoint/2010/main" val="23034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B39D-C70C-43A7-B3EB-DBD1EEEB52AE}"/>
              </a:ext>
            </a:extLst>
          </p:cNvPr>
          <p:cNvSpPr>
            <a:spLocks noGrp="1"/>
          </p:cNvSpPr>
          <p:nvPr>
            <p:ph type="title"/>
          </p:nvPr>
        </p:nvSpPr>
        <p:spPr>
          <a:xfrm>
            <a:off x="965714" y="85207"/>
            <a:ext cx="10515600" cy="1325563"/>
          </a:xfrm>
        </p:spPr>
        <p:txBody>
          <a:bodyPr/>
          <a:lstStyle/>
          <a:p>
            <a:r>
              <a:rPr lang="en-US" dirty="0"/>
              <a:t>PFO unmasked with VAD</a:t>
            </a:r>
          </a:p>
        </p:txBody>
      </p:sp>
      <p:sp>
        <p:nvSpPr>
          <p:cNvPr id="3" name="Content Placeholder 2">
            <a:extLst>
              <a:ext uri="{FF2B5EF4-FFF2-40B4-BE49-F238E27FC236}">
                <a16:creationId xmlns:a16="http://schemas.microsoft.com/office/drawing/2014/main" id="{215E8194-85B6-434F-86C3-2556D84A8DD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4BCC96C-58EC-425A-86E6-D7CC829486A5}"/>
              </a:ext>
            </a:extLst>
          </p:cNvPr>
          <p:cNvPicPr>
            <a:picLocks noChangeAspect="1"/>
          </p:cNvPicPr>
          <p:nvPr/>
        </p:nvPicPr>
        <p:blipFill rotWithShape="1">
          <a:blip r:embed="rId2"/>
          <a:srcRect l="19592" t="21382" r="38344" b="26803"/>
          <a:stretch/>
        </p:blipFill>
        <p:spPr>
          <a:xfrm>
            <a:off x="2334900" y="1079978"/>
            <a:ext cx="7522200" cy="5212080"/>
          </a:xfrm>
          <a:prstGeom prst="rect">
            <a:avLst/>
          </a:prstGeom>
        </p:spPr>
      </p:pic>
      <p:sp>
        <p:nvSpPr>
          <p:cNvPr id="6" name="Rectangle 5">
            <a:extLst>
              <a:ext uri="{FF2B5EF4-FFF2-40B4-BE49-F238E27FC236}">
                <a16:creationId xmlns:a16="http://schemas.microsoft.com/office/drawing/2014/main" id="{315AB733-1E0D-4014-8120-D0BBE039FBA3}"/>
              </a:ext>
            </a:extLst>
          </p:cNvPr>
          <p:cNvSpPr/>
          <p:nvPr/>
        </p:nvSpPr>
        <p:spPr>
          <a:xfrm>
            <a:off x="238920" y="6407152"/>
            <a:ext cx="5724196" cy="369332"/>
          </a:xfrm>
          <a:prstGeom prst="rect">
            <a:avLst/>
          </a:prstGeom>
        </p:spPr>
        <p:txBody>
          <a:bodyPr wrap="none">
            <a:spAutoFit/>
          </a:bodyPr>
          <a:lstStyle/>
          <a:p>
            <a:pPr lvl="0"/>
            <a:r>
              <a:rPr lang="en-US" dirty="0">
                <a:solidFill>
                  <a:prstClr val="black"/>
                </a:solidFill>
              </a:rPr>
              <a:t>Stainback et al </a:t>
            </a:r>
            <a:r>
              <a:rPr lang="pl-PL" dirty="0">
                <a:solidFill>
                  <a:prstClr val="black"/>
                </a:solidFill>
              </a:rPr>
              <a:t>J Am Soc Echocardiogr</a:t>
            </a:r>
            <a:r>
              <a:rPr lang="en-US" dirty="0" err="1">
                <a:solidFill>
                  <a:prstClr val="black"/>
                </a:solidFill>
              </a:rPr>
              <a:t>aphy</a:t>
            </a:r>
            <a:r>
              <a:rPr lang="en-US" dirty="0">
                <a:solidFill>
                  <a:prstClr val="black"/>
                </a:solidFill>
              </a:rPr>
              <a:t> </a:t>
            </a:r>
            <a:r>
              <a:rPr lang="pl-PL" dirty="0">
                <a:solidFill>
                  <a:prstClr val="black"/>
                </a:solidFill>
              </a:rPr>
              <a:t>2015;28:853909</a:t>
            </a:r>
            <a:endParaRPr lang="en-US" dirty="0">
              <a:solidFill>
                <a:prstClr val="black"/>
              </a:solidFill>
            </a:endParaRPr>
          </a:p>
        </p:txBody>
      </p:sp>
    </p:spTree>
    <p:extLst>
      <p:ext uri="{BB962C8B-B14F-4D97-AF65-F5344CB8AC3E}">
        <p14:creationId xmlns:p14="http://schemas.microsoft.com/office/powerpoint/2010/main" val="37307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9021-9231-4BDF-A7C1-501E331351BE}"/>
              </a:ext>
            </a:extLst>
          </p:cNvPr>
          <p:cNvSpPr>
            <a:spLocks noGrp="1"/>
          </p:cNvSpPr>
          <p:nvPr>
            <p:ph type="title"/>
          </p:nvPr>
        </p:nvSpPr>
        <p:spPr>
          <a:xfrm>
            <a:off x="-102636" y="150521"/>
            <a:ext cx="10515600" cy="1325563"/>
          </a:xfrm>
        </p:spPr>
        <p:txBody>
          <a:bodyPr>
            <a:normAutofit fontScale="90000"/>
          </a:bodyPr>
          <a:lstStyle/>
          <a:p>
            <a:r>
              <a:rPr lang="en-US" dirty="0"/>
              <a:t>Peri-</a:t>
            </a:r>
            <a:br>
              <a:rPr lang="en-US" dirty="0"/>
            </a:br>
            <a:r>
              <a:rPr lang="en-US" dirty="0"/>
              <a:t>operative TEE </a:t>
            </a:r>
            <a:br>
              <a:rPr lang="en-US" dirty="0"/>
            </a:br>
            <a:r>
              <a:rPr lang="en-US" dirty="0"/>
              <a:t>Checklist</a:t>
            </a:r>
          </a:p>
        </p:txBody>
      </p:sp>
      <p:sp>
        <p:nvSpPr>
          <p:cNvPr id="3" name="Content Placeholder 2">
            <a:extLst>
              <a:ext uri="{FF2B5EF4-FFF2-40B4-BE49-F238E27FC236}">
                <a16:creationId xmlns:a16="http://schemas.microsoft.com/office/drawing/2014/main" id="{CF045698-234B-47D3-905A-A28A7D36271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91F183C-D220-4213-B646-2AB5C940E4E8}"/>
              </a:ext>
            </a:extLst>
          </p:cNvPr>
          <p:cNvPicPr>
            <a:picLocks noChangeAspect="1"/>
          </p:cNvPicPr>
          <p:nvPr/>
        </p:nvPicPr>
        <p:blipFill rotWithShape="1">
          <a:blip r:embed="rId2"/>
          <a:srcRect l="30077" t="17143" r="27449" b="11292"/>
          <a:stretch/>
        </p:blipFill>
        <p:spPr>
          <a:xfrm>
            <a:off x="3778889" y="365760"/>
            <a:ext cx="6850170" cy="6492240"/>
          </a:xfrm>
          <a:prstGeom prst="rect">
            <a:avLst/>
          </a:prstGeom>
        </p:spPr>
      </p:pic>
      <p:sp>
        <p:nvSpPr>
          <p:cNvPr id="5" name="Rectangle 4">
            <a:extLst>
              <a:ext uri="{FF2B5EF4-FFF2-40B4-BE49-F238E27FC236}">
                <a16:creationId xmlns:a16="http://schemas.microsoft.com/office/drawing/2014/main" id="{095D6084-88F0-4801-9FA4-24FABAD9B9A5}"/>
              </a:ext>
            </a:extLst>
          </p:cNvPr>
          <p:cNvSpPr/>
          <p:nvPr/>
        </p:nvSpPr>
        <p:spPr>
          <a:xfrm>
            <a:off x="0" y="5306400"/>
            <a:ext cx="3435941" cy="646331"/>
          </a:xfrm>
          <a:prstGeom prst="rect">
            <a:avLst/>
          </a:prstGeom>
        </p:spPr>
        <p:txBody>
          <a:bodyPr wrap="none">
            <a:spAutoFit/>
          </a:bodyPr>
          <a:lstStyle/>
          <a:p>
            <a:pPr lvl="0"/>
            <a:r>
              <a:rPr lang="en-US" dirty="0">
                <a:solidFill>
                  <a:prstClr val="black"/>
                </a:solidFill>
              </a:rPr>
              <a:t>Stainback et al </a:t>
            </a:r>
            <a:r>
              <a:rPr lang="pl-PL" dirty="0">
                <a:solidFill>
                  <a:prstClr val="black"/>
                </a:solidFill>
              </a:rPr>
              <a:t>J Am Soc </a:t>
            </a:r>
            <a:endParaRPr lang="en-US" dirty="0">
              <a:solidFill>
                <a:prstClr val="black"/>
              </a:solidFill>
            </a:endParaRPr>
          </a:p>
          <a:p>
            <a:pPr lvl="0"/>
            <a:r>
              <a:rPr lang="pl-PL" dirty="0">
                <a:solidFill>
                  <a:prstClr val="black"/>
                </a:solidFill>
              </a:rPr>
              <a:t>Echocardiogr</a:t>
            </a:r>
            <a:r>
              <a:rPr lang="en-US" dirty="0" err="1">
                <a:solidFill>
                  <a:prstClr val="black"/>
                </a:solidFill>
              </a:rPr>
              <a:t>aphy</a:t>
            </a:r>
            <a:r>
              <a:rPr lang="en-US" dirty="0">
                <a:solidFill>
                  <a:prstClr val="black"/>
                </a:solidFill>
              </a:rPr>
              <a:t> </a:t>
            </a:r>
            <a:r>
              <a:rPr lang="pl-PL" dirty="0">
                <a:solidFill>
                  <a:prstClr val="black"/>
                </a:solidFill>
              </a:rPr>
              <a:t>2015;28:853909</a:t>
            </a:r>
            <a:endParaRPr lang="en-US" dirty="0">
              <a:solidFill>
                <a:prstClr val="black"/>
              </a:solidFill>
            </a:endParaRPr>
          </a:p>
        </p:txBody>
      </p:sp>
    </p:spTree>
    <p:extLst>
      <p:ext uri="{BB962C8B-B14F-4D97-AF65-F5344CB8AC3E}">
        <p14:creationId xmlns:p14="http://schemas.microsoft.com/office/powerpoint/2010/main" val="3205319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F399-B58C-449A-AE05-93B60BCDD74C}"/>
              </a:ext>
            </a:extLst>
          </p:cNvPr>
          <p:cNvSpPr>
            <a:spLocks noGrp="1"/>
          </p:cNvSpPr>
          <p:nvPr>
            <p:ph type="title"/>
          </p:nvPr>
        </p:nvSpPr>
        <p:spPr>
          <a:xfrm>
            <a:off x="241041" y="402448"/>
            <a:ext cx="10515600" cy="1325563"/>
          </a:xfrm>
        </p:spPr>
        <p:txBody>
          <a:bodyPr>
            <a:normAutofit/>
          </a:bodyPr>
          <a:lstStyle/>
          <a:p>
            <a:r>
              <a:rPr lang="en-US" sz="4240" dirty="0"/>
              <a:t>Cannula</a:t>
            </a:r>
            <a:br>
              <a:rPr lang="en-US" sz="4240" dirty="0"/>
            </a:br>
            <a:r>
              <a:rPr lang="en-US" sz="4240" dirty="0"/>
              <a:t>Placement</a:t>
            </a:r>
          </a:p>
        </p:txBody>
      </p:sp>
      <p:sp>
        <p:nvSpPr>
          <p:cNvPr id="3" name="Content Placeholder 2">
            <a:extLst>
              <a:ext uri="{FF2B5EF4-FFF2-40B4-BE49-F238E27FC236}">
                <a16:creationId xmlns:a16="http://schemas.microsoft.com/office/drawing/2014/main" id="{EDD26C58-FDCB-48DD-A29A-7A44E85BCA0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C25F517-3F1D-4649-A7A5-1685A75399A9}"/>
              </a:ext>
            </a:extLst>
          </p:cNvPr>
          <p:cNvPicPr>
            <a:picLocks noChangeAspect="1"/>
          </p:cNvPicPr>
          <p:nvPr/>
        </p:nvPicPr>
        <p:blipFill rotWithShape="1">
          <a:blip r:embed="rId2"/>
          <a:srcRect l="29159" t="19048" r="27066" b="12244"/>
          <a:stretch/>
        </p:blipFill>
        <p:spPr>
          <a:xfrm>
            <a:off x="2976463" y="51319"/>
            <a:ext cx="7457166" cy="6583680"/>
          </a:xfrm>
          <a:prstGeom prst="rect">
            <a:avLst/>
          </a:prstGeom>
        </p:spPr>
      </p:pic>
      <p:sp>
        <p:nvSpPr>
          <p:cNvPr id="5" name="Rectangle 4">
            <a:extLst>
              <a:ext uri="{FF2B5EF4-FFF2-40B4-BE49-F238E27FC236}">
                <a16:creationId xmlns:a16="http://schemas.microsoft.com/office/drawing/2014/main" id="{FC4380CE-C804-472A-929A-E059FB56E4BB}"/>
              </a:ext>
            </a:extLst>
          </p:cNvPr>
          <p:cNvSpPr/>
          <p:nvPr/>
        </p:nvSpPr>
        <p:spPr>
          <a:xfrm>
            <a:off x="174172" y="6217686"/>
            <a:ext cx="6096000" cy="646331"/>
          </a:xfrm>
          <a:prstGeom prst="rect">
            <a:avLst/>
          </a:prstGeom>
        </p:spPr>
        <p:txBody>
          <a:bodyPr>
            <a:spAutoFit/>
          </a:bodyPr>
          <a:lstStyle/>
          <a:p>
            <a:pPr lvl="0"/>
            <a:r>
              <a:rPr lang="en-US" dirty="0">
                <a:solidFill>
                  <a:prstClr val="black"/>
                </a:solidFill>
              </a:rPr>
              <a:t>Stainback et al </a:t>
            </a:r>
            <a:r>
              <a:rPr lang="pl-PL" dirty="0">
                <a:solidFill>
                  <a:prstClr val="black"/>
                </a:solidFill>
              </a:rPr>
              <a:t>J Am Soc </a:t>
            </a:r>
            <a:endParaRPr lang="en-US" dirty="0">
              <a:solidFill>
                <a:prstClr val="black"/>
              </a:solidFill>
            </a:endParaRPr>
          </a:p>
          <a:p>
            <a:pPr lvl="0"/>
            <a:r>
              <a:rPr lang="pl-PL" dirty="0">
                <a:solidFill>
                  <a:prstClr val="black"/>
                </a:solidFill>
              </a:rPr>
              <a:t>Echocardiogr</a:t>
            </a:r>
            <a:r>
              <a:rPr lang="en-US" dirty="0" err="1">
                <a:solidFill>
                  <a:prstClr val="black"/>
                </a:solidFill>
              </a:rPr>
              <a:t>aphy</a:t>
            </a:r>
            <a:r>
              <a:rPr lang="en-US" dirty="0">
                <a:solidFill>
                  <a:prstClr val="black"/>
                </a:solidFill>
              </a:rPr>
              <a:t> </a:t>
            </a:r>
            <a:r>
              <a:rPr lang="pl-PL" dirty="0">
                <a:solidFill>
                  <a:prstClr val="black"/>
                </a:solidFill>
              </a:rPr>
              <a:t>2015;28:853909</a:t>
            </a:r>
            <a:endParaRPr lang="en-US" dirty="0">
              <a:solidFill>
                <a:prstClr val="black"/>
              </a:solidFill>
            </a:endParaRPr>
          </a:p>
        </p:txBody>
      </p:sp>
    </p:spTree>
    <p:extLst>
      <p:ext uri="{BB962C8B-B14F-4D97-AF65-F5344CB8AC3E}">
        <p14:creationId xmlns:p14="http://schemas.microsoft.com/office/powerpoint/2010/main" val="4120007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4F33-1E9C-4B35-B0DC-C287121D29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3D6065-3B21-4C58-BFB5-B64412DC096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067D1A9-30AA-42FF-B5ED-01FA28153AB5}"/>
              </a:ext>
            </a:extLst>
          </p:cNvPr>
          <p:cNvPicPr>
            <a:picLocks noChangeAspect="1"/>
          </p:cNvPicPr>
          <p:nvPr/>
        </p:nvPicPr>
        <p:blipFill rotWithShape="1">
          <a:blip r:embed="rId2"/>
          <a:srcRect l="24491" t="9931" r="22244" b="3538"/>
          <a:stretch/>
        </p:blipFill>
        <p:spPr>
          <a:xfrm>
            <a:off x="2901818" y="137160"/>
            <a:ext cx="7204665" cy="6583680"/>
          </a:xfrm>
          <a:prstGeom prst="rect">
            <a:avLst/>
          </a:prstGeom>
        </p:spPr>
      </p:pic>
      <p:sp>
        <p:nvSpPr>
          <p:cNvPr id="5" name="Rectangle 4">
            <a:extLst>
              <a:ext uri="{FF2B5EF4-FFF2-40B4-BE49-F238E27FC236}">
                <a16:creationId xmlns:a16="http://schemas.microsoft.com/office/drawing/2014/main" id="{93EBCF4C-BD4B-4EF9-80B4-F26BC0F30590}"/>
              </a:ext>
            </a:extLst>
          </p:cNvPr>
          <p:cNvSpPr/>
          <p:nvPr/>
        </p:nvSpPr>
        <p:spPr>
          <a:xfrm>
            <a:off x="0" y="6209446"/>
            <a:ext cx="6096000" cy="646331"/>
          </a:xfrm>
          <a:prstGeom prst="rect">
            <a:avLst/>
          </a:prstGeom>
        </p:spPr>
        <p:txBody>
          <a:bodyPr>
            <a:spAutoFit/>
          </a:bodyPr>
          <a:lstStyle/>
          <a:p>
            <a:pPr lvl="0"/>
            <a:r>
              <a:rPr lang="en-US" dirty="0">
                <a:solidFill>
                  <a:prstClr val="black"/>
                </a:solidFill>
              </a:rPr>
              <a:t>Stainback et al </a:t>
            </a:r>
            <a:r>
              <a:rPr lang="pl-PL" dirty="0">
                <a:solidFill>
                  <a:prstClr val="black"/>
                </a:solidFill>
              </a:rPr>
              <a:t>J Am Soc </a:t>
            </a:r>
            <a:endParaRPr lang="en-US" dirty="0">
              <a:solidFill>
                <a:prstClr val="black"/>
              </a:solidFill>
            </a:endParaRPr>
          </a:p>
          <a:p>
            <a:pPr lvl="0"/>
            <a:r>
              <a:rPr lang="pl-PL" dirty="0">
                <a:solidFill>
                  <a:prstClr val="black"/>
                </a:solidFill>
              </a:rPr>
              <a:t>Echocardiogr</a:t>
            </a:r>
            <a:r>
              <a:rPr lang="en-US" dirty="0" err="1">
                <a:solidFill>
                  <a:prstClr val="black"/>
                </a:solidFill>
              </a:rPr>
              <a:t>aphy</a:t>
            </a:r>
            <a:r>
              <a:rPr lang="en-US" dirty="0">
                <a:solidFill>
                  <a:prstClr val="black"/>
                </a:solidFill>
              </a:rPr>
              <a:t> </a:t>
            </a:r>
            <a:r>
              <a:rPr lang="pl-PL" dirty="0">
                <a:solidFill>
                  <a:prstClr val="black"/>
                </a:solidFill>
              </a:rPr>
              <a:t>2015;28:853909</a:t>
            </a:r>
            <a:endParaRPr lang="en-US" dirty="0">
              <a:solidFill>
                <a:prstClr val="black"/>
              </a:solidFill>
            </a:endParaRPr>
          </a:p>
        </p:txBody>
      </p:sp>
    </p:spTree>
    <p:extLst>
      <p:ext uri="{BB962C8B-B14F-4D97-AF65-F5344CB8AC3E}">
        <p14:creationId xmlns:p14="http://schemas.microsoft.com/office/powerpoint/2010/main" val="377848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9629-8E0B-4A7E-BADA-E51ED55679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F65B39-B2BE-467B-AAD8-A6150E97682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59ADCD8-DEF5-468C-BB4F-A2AF02296879}"/>
              </a:ext>
            </a:extLst>
          </p:cNvPr>
          <p:cNvPicPr>
            <a:picLocks noChangeAspect="1"/>
          </p:cNvPicPr>
          <p:nvPr/>
        </p:nvPicPr>
        <p:blipFill rotWithShape="1">
          <a:blip r:embed="rId2"/>
          <a:srcRect l="27857" t="11293" r="27449" b="9931"/>
          <a:stretch/>
        </p:blipFill>
        <p:spPr>
          <a:xfrm>
            <a:off x="3340360" y="186614"/>
            <a:ext cx="6179275" cy="6126480"/>
          </a:xfrm>
          <a:prstGeom prst="rect">
            <a:avLst/>
          </a:prstGeom>
        </p:spPr>
      </p:pic>
      <p:sp>
        <p:nvSpPr>
          <p:cNvPr id="5" name="Rectangle 4">
            <a:extLst>
              <a:ext uri="{FF2B5EF4-FFF2-40B4-BE49-F238E27FC236}">
                <a16:creationId xmlns:a16="http://schemas.microsoft.com/office/drawing/2014/main" id="{69D739AB-A59A-4185-BA90-113BED403E2F}"/>
              </a:ext>
            </a:extLst>
          </p:cNvPr>
          <p:cNvSpPr/>
          <p:nvPr/>
        </p:nvSpPr>
        <p:spPr>
          <a:xfrm>
            <a:off x="482082" y="6025055"/>
            <a:ext cx="6096000" cy="646331"/>
          </a:xfrm>
          <a:prstGeom prst="rect">
            <a:avLst/>
          </a:prstGeom>
        </p:spPr>
        <p:txBody>
          <a:bodyPr>
            <a:spAutoFit/>
          </a:bodyPr>
          <a:lstStyle/>
          <a:p>
            <a:pPr lvl="0"/>
            <a:r>
              <a:rPr lang="en-US" dirty="0">
                <a:solidFill>
                  <a:prstClr val="black"/>
                </a:solidFill>
              </a:rPr>
              <a:t>Stainback et al </a:t>
            </a:r>
            <a:r>
              <a:rPr lang="pl-PL" dirty="0">
                <a:solidFill>
                  <a:prstClr val="black"/>
                </a:solidFill>
              </a:rPr>
              <a:t>J Am Soc </a:t>
            </a:r>
            <a:endParaRPr lang="en-US" dirty="0">
              <a:solidFill>
                <a:prstClr val="black"/>
              </a:solidFill>
            </a:endParaRPr>
          </a:p>
          <a:p>
            <a:pPr lvl="0"/>
            <a:r>
              <a:rPr lang="pl-PL" dirty="0">
                <a:solidFill>
                  <a:prstClr val="black"/>
                </a:solidFill>
              </a:rPr>
              <a:t>Echocardiogr</a:t>
            </a:r>
            <a:r>
              <a:rPr lang="en-US" dirty="0" err="1">
                <a:solidFill>
                  <a:prstClr val="black"/>
                </a:solidFill>
              </a:rPr>
              <a:t>aphy</a:t>
            </a:r>
            <a:r>
              <a:rPr lang="en-US" dirty="0">
                <a:solidFill>
                  <a:prstClr val="black"/>
                </a:solidFill>
              </a:rPr>
              <a:t> </a:t>
            </a:r>
            <a:r>
              <a:rPr lang="pl-PL" dirty="0">
                <a:solidFill>
                  <a:prstClr val="black"/>
                </a:solidFill>
              </a:rPr>
              <a:t>2015;28:853909</a:t>
            </a:r>
            <a:endParaRPr lang="en-US" dirty="0">
              <a:solidFill>
                <a:prstClr val="black"/>
              </a:solidFill>
            </a:endParaRPr>
          </a:p>
        </p:txBody>
      </p:sp>
    </p:spTree>
    <p:extLst>
      <p:ext uri="{BB962C8B-B14F-4D97-AF65-F5344CB8AC3E}">
        <p14:creationId xmlns:p14="http://schemas.microsoft.com/office/powerpoint/2010/main" val="391389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F864-F3A6-4A30-A740-FD721EEC39C4}"/>
              </a:ext>
            </a:extLst>
          </p:cNvPr>
          <p:cNvSpPr>
            <a:spLocks noGrp="1"/>
          </p:cNvSpPr>
          <p:nvPr>
            <p:ph type="title"/>
          </p:nvPr>
        </p:nvSpPr>
        <p:spPr/>
        <p:txBody>
          <a:bodyPr/>
          <a:lstStyle/>
          <a:p>
            <a:r>
              <a:rPr lang="en-US" dirty="0"/>
              <a:t>Post-Implantation</a:t>
            </a:r>
          </a:p>
        </p:txBody>
      </p:sp>
      <p:sp>
        <p:nvSpPr>
          <p:cNvPr id="3" name="Content Placeholder 2">
            <a:extLst>
              <a:ext uri="{FF2B5EF4-FFF2-40B4-BE49-F238E27FC236}">
                <a16:creationId xmlns:a16="http://schemas.microsoft.com/office/drawing/2014/main" id="{709FA219-20E9-49D7-AF98-A36BCB9E1341}"/>
              </a:ext>
            </a:extLst>
          </p:cNvPr>
          <p:cNvSpPr>
            <a:spLocks noGrp="1"/>
          </p:cNvSpPr>
          <p:nvPr>
            <p:ph idx="1"/>
          </p:nvPr>
        </p:nvSpPr>
        <p:spPr/>
        <p:txBody>
          <a:bodyPr>
            <a:normAutofit fontScale="62500" lnSpcReduction="20000"/>
          </a:bodyPr>
          <a:lstStyle/>
          <a:p>
            <a:r>
              <a:rPr lang="en-US" dirty="0"/>
              <a:t>Pericardial Effusion</a:t>
            </a:r>
          </a:p>
          <a:p>
            <a:r>
              <a:rPr lang="en-US" dirty="0"/>
              <a:t>LV Failure: Increase E wave diastolic velocity</a:t>
            </a:r>
          </a:p>
          <a:p>
            <a:r>
              <a:rPr lang="en-US" dirty="0"/>
              <a:t>Increased E/A and E/e’ ratio, worsening MR, increased PA pressure</a:t>
            </a:r>
          </a:p>
          <a:p>
            <a:r>
              <a:rPr lang="en-US" dirty="0"/>
              <a:t>RV Failure: Septum towards left, TR,</a:t>
            </a:r>
          </a:p>
          <a:p>
            <a:r>
              <a:rPr lang="en-US" dirty="0"/>
              <a:t>Inadequate filing: Small LV dimensions (&lt;3 cm), Septum towards LV</a:t>
            </a:r>
          </a:p>
          <a:p>
            <a:r>
              <a:rPr lang="en-US" dirty="0"/>
              <a:t>LVAD suction: Should resolve with speed turndown</a:t>
            </a:r>
          </a:p>
          <a:p>
            <a:r>
              <a:rPr lang="en-US" dirty="0"/>
              <a:t>AI: AI </a:t>
            </a:r>
            <a:r>
              <a:rPr lang="en-US" dirty="0" err="1"/>
              <a:t>prox</a:t>
            </a:r>
            <a:r>
              <a:rPr lang="en-US" dirty="0"/>
              <a:t> </a:t>
            </a:r>
            <a:r>
              <a:rPr lang="en-US" dirty="0" err="1"/>
              <a:t>jeft</a:t>
            </a:r>
            <a:r>
              <a:rPr lang="en-US" dirty="0"/>
              <a:t> to LVOT </a:t>
            </a:r>
            <a:r>
              <a:rPr lang="en-US" dirty="0" err="1"/>
              <a:t>hiegh</a:t>
            </a:r>
            <a:r>
              <a:rPr lang="en-US" dirty="0"/>
              <a:t> ration &gt; 46%, vena </a:t>
            </a:r>
            <a:r>
              <a:rPr lang="en-US" dirty="0" err="1"/>
              <a:t>contracta</a:t>
            </a:r>
            <a:r>
              <a:rPr lang="en-US" dirty="0"/>
              <a:t> &gt; 3 mm</a:t>
            </a:r>
          </a:p>
          <a:p>
            <a:r>
              <a:rPr lang="en-US" dirty="0"/>
              <a:t>MR; Primary: inflow cannula interference, versus secondary: unloading issue</a:t>
            </a:r>
          </a:p>
          <a:p>
            <a:r>
              <a:rPr lang="en-US" dirty="0"/>
              <a:t>Intracardiac thrombus</a:t>
            </a:r>
          </a:p>
          <a:p>
            <a:r>
              <a:rPr lang="en-US" dirty="0"/>
              <a:t>Inflow cannula abnormality : positioning, &gt; 1.5 cm CW Doppler velocity</a:t>
            </a:r>
          </a:p>
          <a:p>
            <a:r>
              <a:rPr lang="en-US" dirty="0"/>
              <a:t>Outflow graft &gt; 2 m/s</a:t>
            </a:r>
          </a:p>
          <a:p>
            <a:r>
              <a:rPr lang="en-US" dirty="0"/>
              <a:t>Hypertensive emergency: New reduced AV opening</a:t>
            </a:r>
          </a:p>
          <a:p>
            <a:r>
              <a:rPr lang="en-US" dirty="0"/>
              <a:t>Pump malfunction or arrest: Decrease inflow and outflow graft velocities or signs of worsening HF</a:t>
            </a:r>
          </a:p>
          <a:p>
            <a:endParaRPr lang="en-US" dirty="0"/>
          </a:p>
        </p:txBody>
      </p:sp>
    </p:spTree>
    <p:extLst>
      <p:ext uri="{BB962C8B-B14F-4D97-AF65-F5344CB8AC3E}">
        <p14:creationId xmlns:p14="http://schemas.microsoft.com/office/powerpoint/2010/main" val="3788875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a:xfrm>
            <a:off x="1752600" y="152400"/>
            <a:ext cx="7467600" cy="1143000"/>
          </a:xfrm>
        </p:spPr>
        <p:txBody>
          <a:bodyPr>
            <a:normAutofit fontScale="90000"/>
          </a:bodyPr>
          <a:lstStyle/>
          <a:p>
            <a:pPr eaLnBrk="1" hangingPunct="1"/>
            <a:r>
              <a:rPr lang="en-US" sz="4000" dirty="0">
                <a:solidFill>
                  <a:schemeClr val="tx1"/>
                </a:solidFill>
              </a:rPr>
              <a:t>HM II Clinical Screen: </a:t>
            </a:r>
            <a:br>
              <a:rPr lang="en-US" sz="4000" dirty="0">
                <a:solidFill>
                  <a:schemeClr val="tx1"/>
                </a:solidFill>
              </a:rPr>
            </a:br>
            <a:endParaRPr lang="en-US" sz="4000" dirty="0">
              <a:solidFill>
                <a:schemeClr val="tx1"/>
              </a:solidFill>
            </a:endParaRPr>
          </a:p>
        </p:txBody>
      </p:sp>
      <p:graphicFrame>
        <p:nvGraphicFramePr>
          <p:cNvPr id="1026" name="Object 4"/>
          <p:cNvGraphicFramePr>
            <a:graphicFrameLocks noGrp="1" noChangeAspect="1"/>
          </p:cNvGraphicFramePr>
          <p:nvPr>
            <p:ph sz="half" idx="1"/>
          </p:nvPr>
        </p:nvGraphicFramePr>
        <p:xfrm>
          <a:off x="2667000" y="1566864"/>
          <a:ext cx="6629400" cy="4910137"/>
        </p:xfrm>
        <a:graphic>
          <a:graphicData uri="http://schemas.openxmlformats.org/presentationml/2006/ole">
            <mc:AlternateContent xmlns:mc="http://schemas.openxmlformats.org/markup-compatibility/2006">
              <mc:Choice xmlns:v="urn:schemas-microsoft-com:vml" Requires="v">
                <p:oleObj spid="_x0000_s15379" name="Photo Editor Photo" r:id="rId4" imgW="11984123" imgH="9409524" progId="">
                  <p:embed/>
                </p:oleObj>
              </mc:Choice>
              <mc:Fallback>
                <p:oleObj name="Photo Editor Photo" r:id="rId4" imgW="11984123" imgH="9409524" progId="">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l="2289" t="2916" r="2289" b="5830"/>
                      <a:stretch>
                        <a:fillRect/>
                      </a:stretch>
                    </p:blipFill>
                    <p:spPr bwMode="auto">
                      <a:xfrm>
                        <a:off x="2667000" y="1566864"/>
                        <a:ext cx="6629400" cy="491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Box 5"/>
          <p:cNvSpPr txBox="1">
            <a:spLocks noChangeArrowheads="1"/>
          </p:cNvSpPr>
          <p:nvPr/>
        </p:nvSpPr>
        <p:spPr bwMode="auto">
          <a:xfrm>
            <a:off x="7315200" y="2212976"/>
            <a:ext cx="1752600" cy="1323975"/>
          </a:xfrm>
          <a:prstGeom prst="rect">
            <a:avLst/>
          </a:prstGeom>
          <a:solidFill>
            <a:schemeClr val="tx1"/>
          </a:solidFill>
          <a:ln w="9525">
            <a:solidFill>
              <a:srgbClr val="FFC000"/>
            </a:solidFill>
            <a:miter lim="800000"/>
            <a:headEnd/>
            <a:tailEnd/>
          </a:ln>
        </p:spPr>
        <p:txBody>
          <a:bodyPr>
            <a:spAutoFit/>
          </a:bodyPr>
          <a:lstStyle/>
          <a:p>
            <a:pPr algn="ctr" fontAlgn="base">
              <a:spcBef>
                <a:spcPct val="0"/>
              </a:spcBef>
              <a:spcAft>
                <a:spcPct val="0"/>
              </a:spcAft>
            </a:pPr>
            <a:r>
              <a:rPr lang="en-US">
                <a:solidFill>
                  <a:srgbClr val="FFC000"/>
                </a:solidFill>
                <a:latin typeface="Arial" charset="0"/>
                <a:cs typeface="Arial" charset="0"/>
              </a:rPr>
              <a:t>Pulsitility Index</a:t>
            </a:r>
          </a:p>
          <a:p>
            <a:pPr algn="ctr" fontAlgn="base">
              <a:spcBef>
                <a:spcPct val="0"/>
              </a:spcBef>
              <a:spcAft>
                <a:spcPct val="0"/>
              </a:spcAft>
            </a:pPr>
            <a:r>
              <a:rPr lang="en-US" sz="6200">
                <a:solidFill>
                  <a:srgbClr val="FFC000"/>
                </a:solidFill>
                <a:latin typeface="Arial" charset="0"/>
                <a:cs typeface="Arial" charset="0"/>
              </a:rPr>
              <a:t>5.0</a:t>
            </a:r>
          </a:p>
        </p:txBody>
      </p:sp>
    </p:spTree>
    <p:extLst>
      <p:ext uri="{BB962C8B-B14F-4D97-AF65-F5344CB8AC3E}">
        <p14:creationId xmlns:p14="http://schemas.microsoft.com/office/powerpoint/2010/main" val="133112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a:noFill/>
        </p:spPr>
        <p:txBody>
          <a:bodyPr/>
          <a:lstStyle/>
          <a:p>
            <a:r>
              <a:rPr lang="en-US" dirty="0"/>
              <a:t>No affiliations with pharmaceutical or device companies</a:t>
            </a:r>
          </a:p>
        </p:txBody>
      </p:sp>
    </p:spTree>
    <p:extLst>
      <p:ext uri="{BB962C8B-B14F-4D97-AF65-F5344CB8AC3E}">
        <p14:creationId xmlns:p14="http://schemas.microsoft.com/office/powerpoint/2010/main" val="258281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680989-D2E9-4280-AB21-B35BF3A26E66}"/>
              </a:ext>
            </a:extLst>
          </p:cNvPr>
          <p:cNvSpPr>
            <a:spLocks noGrp="1"/>
          </p:cNvSpPr>
          <p:nvPr>
            <p:ph type="title"/>
          </p:nvPr>
        </p:nvSpPr>
        <p:spPr/>
        <p:txBody>
          <a:bodyPr>
            <a:normAutofit fontScale="90000"/>
          </a:bodyPr>
          <a:lstStyle/>
          <a:p>
            <a:r>
              <a:rPr lang="en-US" dirty="0"/>
              <a:t>HVAD</a:t>
            </a:r>
            <a:br>
              <a:rPr lang="en-US" dirty="0"/>
            </a:br>
            <a:r>
              <a:rPr lang="en-US" dirty="0"/>
              <a:t>Clinical</a:t>
            </a:r>
            <a:br>
              <a:rPr lang="en-US" dirty="0"/>
            </a:br>
            <a:r>
              <a:rPr lang="en-US" dirty="0"/>
              <a:t>Screen</a:t>
            </a:r>
          </a:p>
        </p:txBody>
      </p:sp>
      <p:pic>
        <p:nvPicPr>
          <p:cNvPr id="7" name="Picture 6">
            <a:extLst>
              <a:ext uri="{FF2B5EF4-FFF2-40B4-BE49-F238E27FC236}">
                <a16:creationId xmlns:a16="http://schemas.microsoft.com/office/drawing/2014/main" id="{C7492195-429D-4E4D-B979-C3AAA1E6DE0C}"/>
              </a:ext>
            </a:extLst>
          </p:cNvPr>
          <p:cNvPicPr>
            <a:picLocks noChangeAspect="1"/>
          </p:cNvPicPr>
          <p:nvPr/>
        </p:nvPicPr>
        <p:blipFill>
          <a:blip r:embed="rId2"/>
          <a:stretch>
            <a:fillRect/>
          </a:stretch>
        </p:blipFill>
        <p:spPr>
          <a:xfrm>
            <a:off x="2526263" y="592494"/>
            <a:ext cx="7139473" cy="5212080"/>
          </a:xfrm>
          <a:prstGeom prst="rect">
            <a:avLst/>
          </a:prstGeom>
        </p:spPr>
      </p:pic>
    </p:spTree>
    <p:extLst>
      <p:ext uri="{BB962C8B-B14F-4D97-AF65-F5344CB8AC3E}">
        <p14:creationId xmlns:p14="http://schemas.microsoft.com/office/powerpoint/2010/main" val="194940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0C2E6-F778-491F-9C85-DCD3ECB85E46}"/>
              </a:ext>
            </a:extLst>
          </p:cNvPr>
          <p:cNvSpPr>
            <a:spLocks noGrp="1"/>
          </p:cNvSpPr>
          <p:nvPr>
            <p:ph type="title"/>
          </p:nvPr>
        </p:nvSpPr>
        <p:spPr/>
        <p:txBody>
          <a:bodyPr/>
          <a:lstStyle/>
          <a:p>
            <a:r>
              <a:rPr lang="en-US" dirty="0"/>
              <a:t>What to watch for on the Clinical Screen</a:t>
            </a:r>
          </a:p>
        </p:txBody>
      </p:sp>
      <p:sp>
        <p:nvSpPr>
          <p:cNvPr id="4" name="Content Placeholder 3">
            <a:extLst>
              <a:ext uri="{FF2B5EF4-FFF2-40B4-BE49-F238E27FC236}">
                <a16:creationId xmlns:a16="http://schemas.microsoft.com/office/drawing/2014/main" id="{492795DB-1CF0-4CFD-BF29-73B01DD50451}"/>
              </a:ext>
            </a:extLst>
          </p:cNvPr>
          <p:cNvSpPr>
            <a:spLocks noGrp="1"/>
          </p:cNvSpPr>
          <p:nvPr>
            <p:ph idx="1"/>
          </p:nvPr>
        </p:nvSpPr>
        <p:spPr/>
        <p:txBody>
          <a:bodyPr/>
          <a:lstStyle/>
          <a:p>
            <a:r>
              <a:rPr lang="en-US" dirty="0"/>
              <a:t>Low flows </a:t>
            </a:r>
            <a:r>
              <a:rPr lang="en-US" dirty="0">
                <a:sym typeface="Wingdings" panose="05000000000000000000" pitchFamily="2" charset="2"/>
              </a:rPr>
              <a:t> low CO, hypotension hypovolemia, obstruction</a:t>
            </a:r>
          </a:p>
          <a:p>
            <a:endParaRPr lang="en-US" dirty="0">
              <a:sym typeface="Wingdings" panose="05000000000000000000" pitchFamily="2" charset="2"/>
            </a:endParaRPr>
          </a:p>
          <a:p>
            <a:r>
              <a:rPr lang="en-US" dirty="0">
                <a:sym typeface="Wingdings" panose="05000000000000000000" pitchFamily="2" charset="2"/>
              </a:rPr>
              <a:t>High flows  bearing wear, thrombus</a:t>
            </a:r>
          </a:p>
          <a:p>
            <a:endParaRPr lang="en-US" dirty="0">
              <a:sym typeface="Wingdings" panose="05000000000000000000" pitchFamily="2" charset="2"/>
            </a:endParaRPr>
          </a:p>
          <a:p>
            <a:r>
              <a:rPr lang="en-US" dirty="0">
                <a:sym typeface="Wingdings" panose="05000000000000000000" pitchFamily="2" charset="2"/>
              </a:rPr>
              <a:t>High powers/watts  thrombus </a:t>
            </a:r>
          </a:p>
          <a:p>
            <a:endParaRPr lang="en-US" dirty="0">
              <a:sym typeface="Wingdings" panose="05000000000000000000" pitchFamily="2" charset="2"/>
            </a:endParaRPr>
          </a:p>
          <a:p>
            <a:r>
              <a:rPr lang="en-US" dirty="0">
                <a:sym typeface="Wingdings" panose="05000000000000000000" pitchFamily="2" charset="2"/>
              </a:rPr>
              <a:t>PI events / flattened waveform  hypovolemia, cannula malposition, RV failure, excess pump speed </a:t>
            </a:r>
          </a:p>
          <a:p>
            <a:endParaRPr lang="en-US" dirty="0"/>
          </a:p>
        </p:txBody>
      </p:sp>
    </p:spTree>
    <p:extLst>
      <p:ext uri="{BB962C8B-B14F-4D97-AF65-F5344CB8AC3E}">
        <p14:creationId xmlns:p14="http://schemas.microsoft.com/office/powerpoint/2010/main" val="2888334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E40CE-CEB2-46F8-BBFA-CB4EA6509304}"/>
              </a:ext>
            </a:extLst>
          </p:cNvPr>
          <p:cNvSpPr>
            <a:spLocks noGrp="1"/>
          </p:cNvSpPr>
          <p:nvPr>
            <p:ph type="title"/>
          </p:nvPr>
        </p:nvSpPr>
        <p:spPr/>
        <p:txBody>
          <a:bodyPr/>
          <a:lstStyle/>
          <a:p>
            <a:r>
              <a:rPr lang="en-US" dirty="0"/>
              <a:t>Is the VAD working?</a:t>
            </a:r>
          </a:p>
        </p:txBody>
      </p:sp>
      <p:sp>
        <p:nvSpPr>
          <p:cNvPr id="3" name="Content Placeholder 2">
            <a:extLst>
              <a:ext uri="{FF2B5EF4-FFF2-40B4-BE49-F238E27FC236}">
                <a16:creationId xmlns:a16="http://schemas.microsoft.com/office/drawing/2014/main" id="{44DCA566-080A-415A-BE28-0847773C24E2}"/>
              </a:ext>
            </a:extLst>
          </p:cNvPr>
          <p:cNvSpPr>
            <a:spLocks noGrp="1"/>
          </p:cNvSpPr>
          <p:nvPr>
            <p:ph idx="1"/>
          </p:nvPr>
        </p:nvSpPr>
        <p:spPr/>
        <p:txBody>
          <a:bodyPr/>
          <a:lstStyle/>
          <a:p>
            <a:r>
              <a:rPr lang="en-US" dirty="0"/>
              <a:t>Hemolysis: Elevated LDH, dark urine, increased plasma free hemoglobin</a:t>
            </a:r>
          </a:p>
          <a:p>
            <a:r>
              <a:rPr lang="en-US" dirty="0"/>
              <a:t>Congestion</a:t>
            </a:r>
          </a:p>
          <a:p>
            <a:r>
              <a:rPr lang="en-US" dirty="0"/>
              <a:t>Elevated Flows and Power</a:t>
            </a:r>
          </a:p>
          <a:p>
            <a:endParaRPr lang="en-US" dirty="0"/>
          </a:p>
        </p:txBody>
      </p:sp>
    </p:spTree>
    <p:extLst>
      <p:ext uri="{BB962C8B-B14F-4D97-AF65-F5344CB8AC3E}">
        <p14:creationId xmlns:p14="http://schemas.microsoft.com/office/powerpoint/2010/main" val="612881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E417-4A84-401C-96F0-FEF30B0CA6AE}"/>
              </a:ext>
            </a:extLst>
          </p:cNvPr>
          <p:cNvSpPr>
            <a:spLocks noGrp="1"/>
          </p:cNvSpPr>
          <p:nvPr>
            <p:ph type="title"/>
          </p:nvPr>
        </p:nvSpPr>
        <p:spPr/>
        <p:txBody>
          <a:bodyPr/>
          <a:lstStyle/>
          <a:p>
            <a:r>
              <a:rPr lang="en-US" dirty="0"/>
              <a:t>Key Echo findings: Don’t require an Echo expert!</a:t>
            </a:r>
          </a:p>
        </p:txBody>
      </p:sp>
      <p:sp>
        <p:nvSpPr>
          <p:cNvPr id="3" name="Content Placeholder 2">
            <a:extLst>
              <a:ext uri="{FF2B5EF4-FFF2-40B4-BE49-F238E27FC236}">
                <a16:creationId xmlns:a16="http://schemas.microsoft.com/office/drawing/2014/main" id="{FA64C1DA-3E3B-4E9F-85B6-030E4D5D7CBB}"/>
              </a:ext>
            </a:extLst>
          </p:cNvPr>
          <p:cNvSpPr>
            <a:spLocks noGrp="1"/>
          </p:cNvSpPr>
          <p:nvPr>
            <p:ph idx="1"/>
          </p:nvPr>
        </p:nvSpPr>
        <p:spPr/>
        <p:txBody>
          <a:bodyPr/>
          <a:lstStyle/>
          <a:p>
            <a:r>
              <a:rPr lang="en-US" dirty="0"/>
              <a:t>Not able to close aortic valve</a:t>
            </a:r>
          </a:p>
          <a:p>
            <a:r>
              <a:rPr lang="en-US" dirty="0"/>
              <a:t>Mitral regurgitation</a:t>
            </a:r>
          </a:p>
          <a:p>
            <a:r>
              <a:rPr lang="en-US" dirty="0"/>
              <a:t>Enlarged chambers</a:t>
            </a:r>
          </a:p>
        </p:txBody>
      </p:sp>
    </p:spTree>
    <p:extLst>
      <p:ext uri="{BB962C8B-B14F-4D97-AF65-F5344CB8AC3E}">
        <p14:creationId xmlns:p14="http://schemas.microsoft.com/office/powerpoint/2010/main" val="4271129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01C3-513A-4806-ABF3-767A45AFFE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5380B6-6DB3-4D41-996D-BF4FCB4310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AAAD2D-474F-4DAF-9FE5-8EB0D4844FBA}"/>
              </a:ext>
            </a:extLst>
          </p:cNvPr>
          <p:cNvPicPr>
            <a:picLocks noChangeAspect="1"/>
          </p:cNvPicPr>
          <p:nvPr/>
        </p:nvPicPr>
        <p:blipFill>
          <a:blip r:embed="rId2"/>
          <a:stretch>
            <a:fillRect/>
          </a:stretch>
        </p:blipFill>
        <p:spPr>
          <a:xfrm>
            <a:off x="2677553" y="183515"/>
            <a:ext cx="7354784" cy="6309360"/>
          </a:xfrm>
          <a:prstGeom prst="rect">
            <a:avLst/>
          </a:prstGeom>
        </p:spPr>
      </p:pic>
    </p:spTree>
    <p:extLst>
      <p:ext uri="{BB962C8B-B14F-4D97-AF65-F5344CB8AC3E}">
        <p14:creationId xmlns:p14="http://schemas.microsoft.com/office/powerpoint/2010/main" val="327285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C93C-3433-43A6-8399-23E3DFFCE637}"/>
              </a:ext>
            </a:extLst>
          </p:cNvPr>
          <p:cNvSpPr>
            <a:spLocks noGrp="1"/>
          </p:cNvSpPr>
          <p:nvPr>
            <p:ph type="title"/>
          </p:nvPr>
        </p:nvSpPr>
        <p:spPr/>
        <p:txBody>
          <a:bodyPr/>
          <a:lstStyle/>
          <a:p>
            <a:r>
              <a:rPr lang="en-US" dirty="0"/>
              <a:t>Aortic valve</a:t>
            </a:r>
          </a:p>
        </p:txBody>
      </p:sp>
      <p:sp>
        <p:nvSpPr>
          <p:cNvPr id="3" name="Content Placeholder 2">
            <a:extLst>
              <a:ext uri="{FF2B5EF4-FFF2-40B4-BE49-F238E27FC236}">
                <a16:creationId xmlns:a16="http://schemas.microsoft.com/office/drawing/2014/main" id="{8AC5C147-359D-4424-B752-A3FBBC3A7B3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ED6F50D-B855-4B22-9734-2541968C3334}"/>
              </a:ext>
            </a:extLst>
          </p:cNvPr>
          <p:cNvPicPr>
            <a:picLocks noChangeAspect="1"/>
          </p:cNvPicPr>
          <p:nvPr/>
        </p:nvPicPr>
        <p:blipFill>
          <a:blip r:embed="rId2"/>
          <a:stretch>
            <a:fillRect/>
          </a:stretch>
        </p:blipFill>
        <p:spPr>
          <a:xfrm>
            <a:off x="2447228" y="1370639"/>
            <a:ext cx="7297544" cy="4956478"/>
          </a:xfrm>
          <a:prstGeom prst="rect">
            <a:avLst/>
          </a:prstGeom>
        </p:spPr>
      </p:pic>
    </p:spTree>
    <p:extLst>
      <p:ext uri="{BB962C8B-B14F-4D97-AF65-F5344CB8AC3E}">
        <p14:creationId xmlns:p14="http://schemas.microsoft.com/office/powerpoint/2010/main" val="4269830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title"/>
          </p:nvPr>
        </p:nvSpPr>
        <p:spPr>
          <a:xfrm>
            <a:off x="2209800" y="76200"/>
            <a:ext cx="7772400" cy="1143000"/>
          </a:xfrm>
        </p:spPr>
        <p:txBody>
          <a:bodyPr/>
          <a:lstStyle/>
          <a:p>
            <a:pPr eaLnBrk="1" hangingPunct="1"/>
            <a:r>
              <a:rPr lang="en-US"/>
              <a:t>Aortic Valve M Mode</a:t>
            </a:r>
          </a:p>
        </p:txBody>
      </p:sp>
      <p:pic>
        <p:nvPicPr>
          <p:cNvPr id="26627" name="Grant AoV mmode.avi" descr="/Users/Shashank/Documents/Presentations/VAD images/Grant AoV mmode.avi">
            <a:hlinkClick r:id="" action="ppaction://media"/>
          </p:cNvPr>
          <p:cNvPicPr>
            <a:picLocks noGrp="1"/>
          </p:cNvPicPr>
          <p:nvPr>
            <p:ph idx="1"/>
            <a:videoFile r:link="rId1"/>
          </p:nvPr>
        </p:nvPicPr>
        <p:blipFill>
          <a:blip r:embed="rId3" cstate="print"/>
          <a:srcRect/>
          <a:stretch>
            <a:fillRect/>
          </a:stretch>
        </p:blipFill>
        <p:spPr>
          <a:xfrm>
            <a:off x="2286000" y="1295400"/>
            <a:ext cx="7467600" cy="4876800"/>
          </a:xfrm>
        </p:spPr>
      </p:pic>
    </p:spTree>
    <p:extLst>
      <p:ext uri="{BB962C8B-B14F-4D97-AF65-F5344CB8AC3E}">
        <p14:creationId xmlns:p14="http://schemas.microsoft.com/office/powerpoint/2010/main" val="4155535105"/>
      </p:ext>
    </p:extLst>
  </p:cSld>
  <p:clrMapOvr>
    <a:masterClrMapping/>
  </p:clrMapOvr>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2662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5298" name="Title 1"/>
          <p:cNvSpPr>
            <a:spLocks noGrp="1"/>
          </p:cNvSpPr>
          <p:nvPr>
            <p:ph type="title"/>
          </p:nvPr>
        </p:nvSpPr>
        <p:spPr>
          <a:xfrm>
            <a:off x="1981200" y="0"/>
            <a:ext cx="7315200" cy="1143000"/>
          </a:xfrm>
        </p:spPr>
        <p:txBody>
          <a:bodyPr/>
          <a:lstStyle/>
          <a:p>
            <a:r>
              <a:rPr lang="en-US"/>
              <a:t>Aortic Valve M Mode</a:t>
            </a:r>
          </a:p>
        </p:txBody>
      </p:sp>
      <p:pic>
        <p:nvPicPr>
          <p:cNvPr id="55299" name="Content Placeholder 3" descr="MMode AV intermit open JW.bmp"/>
          <p:cNvPicPr>
            <a:picLocks noGrp="1" noChangeAspect="1"/>
          </p:cNvPicPr>
          <p:nvPr>
            <p:ph idx="1"/>
          </p:nvPr>
        </p:nvPicPr>
        <p:blipFill>
          <a:blip r:embed="rId2" cstate="print"/>
          <a:srcRect t="9100"/>
          <a:stretch>
            <a:fillRect/>
          </a:stretch>
        </p:blipFill>
        <p:spPr>
          <a:xfrm>
            <a:off x="2286000" y="1219201"/>
            <a:ext cx="7315200" cy="4981575"/>
          </a:xfrm>
        </p:spPr>
      </p:pic>
    </p:spTree>
    <p:extLst>
      <p:ext uri="{BB962C8B-B14F-4D97-AF65-F5344CB8AC3E}">
        <p14:creationId xmlns:p14="http://schemas.microsoft.com/office/powerpoint/2010/main" val="152391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8805A-7AA0-4F9B-80BF-53D94E6AD94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0825189-F94A-4B17-B063-9F9D6DD5BFC9}"/>
              </a:ext>
            </a:extLst>
          </p:cNvPr>
          <p:cNvPicPr>
            <a:picLocks noChangeAspect="1"/>
          </p:cNvPicPr>
          <p:nvPr/>
        </p:nvPicPr>
        <p:blipFill>
          <a:blip r:embed="rId2"/>
          <a:stretch>
            <a:fillRect/>
          </a:stretch>
        </p:blipFill>
        <p:spPr>
          <a:xfrm>
            <a:off x="6008349" y="139960"/>
            <a:ext cx="5458973" cy="6858000"/>
          </a:xfrm>
          <a:prstGeom prst="rect">
            <a:avLst/>
          </a:prstGeom>
        </p:spPr>
      </p:pic>
      <p:pic>
        <p:nvPicPr>
          <p:cNvPr id="7" name="Content Placeholder 6">
            <a:extLst>
              <a:ext uri="{FF2B5EF4-FFF2-40B4-BE49-F238E27FC236}">
                <a16:creationId xmlns:a16="http://schemas.microsoft.com/office/drawing/2014/main" id="{BF24189E-570E-4471-AF74-1E25107F2207}"/>
              </a:ext>
            </a:extLst>
          </p:cNvPr>
          <p:cNvPicPr>
            <a:picLocks noGrp="1" noChangeAspect="1"/>
          </p:cNvPicPr>
          <p:nvPr>
            <p:ph idx="1"/>
          </p:nvPr>
        </p:nvPicPr>
        <p:blipFill>
          <a:blip r:embed="rId3"/>
          <a:stretch>
            <a:fillRect/>
          </a:stretch>
        </p:blipFill>
        <p:spPr>
          <a:xfrm>
            <a:off x="2057617" y="0"/>
            <a:ext cx="3160523" cy="6949440"/>
          </a:xfrm>
          <a:prstGeom prst="rect">
            <a:avLst/>
          </a:prstGeom>
        </p:spPr>
      </p:pic>
    </p:spTree>
    <p:extLst>
      <p:ext uri="{BB962C8B-B14F-4D97-AF65-F5344CB8AC3E}">
        <p14:creationId xmlns:p14="http://schemas.microsoft.com/office/powerpoint/2010/main" val="456945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3670-5BF4-40B2-BFDB-41CD508D89A0}"/>
              </a:ext>
            </a:extLst>
          </p:cNvPr>
          <p:cNvSpPr>
            <a:spLocks noGrp="1"/>
          </p:cNvSpPr>
          <p:nvPr>
            <p:ph type="title"/>
          </p:nvPr>
        </p:nvSpPr>
        <p:spPr>
          <a:xfrm>
            <a:off x="838200" y="58807"/>
            <a:ext cx="10515600" cy="1325563"/>
          </a:xfrm>
        </p:spPr>
        <p:txBody>
          <a:bodyPr/>
          <a:lstStyle/>
          <a:p>
            <a:r>
              <a:rPr lang="en-US" dirty="0"/>
              <a:t>Pump stoppage and MR</a:t>
            </a:r>
          </a:p>
        </p:txBody>
      </p:sp>
      <p:sp>
        <p:nvSpPr>
          <p:cNvPr id="3" name="Content Placeholder 2">
            <a:extLst>
              <a:ext uri="{FF2B5EF4-FFF2-40B4-BE49-F238E27FC236}">
                <a16:creationId xmlns:a16="http://schemas.microsoft.com/office/drawing/2014/main" id="{CA9A5619-3A1E-4BC1-8A10-24178413CF9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3F0731A-168B-4BA3-9655-4C41868DEC43}"/>
              </a:ext>
            </a:extLst>
          </p:cNvPr>
          <p:cNvPicPr>
            <a:picLocks noChangeAspect="1"/>
          </p:cNvPicPr>
          <p:nvPr/>
        </p:nvPicPr>
        <p:blipFill>
          <a:blip r:embed="rId2"/>
          <a:stretch>
            <a:fillRect/>
          </a:stretch>
        </p:blipFill>
        <p:spPr>
          <a:xfrm>
            <a:off x="2592058" y="1203395"/>
            <a:ext cx="6858594" cy="5595798"/>
          </a:xfrm>
          <a:prstGeom prst="rect">
            <a:avLst/>
          </a:prstGeom>
        </p:spPr>
      </p:pic>
    </p:spTree>
    <p:extLst>
      <p:ext uri="{BB962C8B-B14F-4D97-AF65-F5344CB8AC3E}">
        <p14:creationId xmlns:p14="http://schemas.microsoft.com/office/powerpoint/2010/main" val="2857781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2" cstate="print"/>
          <a:srcRect l="31625" t="25000" r="8638" b="20833"/>
          <a:stretch>
            <a:fillRect/>
          </a:stretch>
        </p:blipFill>
        <p:spPr bwMode="auto">
          <a:xfrm>
            <a:off x="1524000" y="1"/>
            <a:ext cx="6705600" cy="3418541"/>
          </a:xfrm>
          <a:prstGeom prst="rect">
            <a:avLst/>
          </a:prstGeom>
          <a:noFill/>
          <a:ln w="9525">
            <a:noFill/>
            <a:miter lim="800000"/>
            <a:headEnd/>
            <a:tailEnd/>
          </a:ln>
        </p:spPr>
      </p:pic>
      <p:pic>
        <p:nvPicPr>
          <p:cNvPr id="5" name="Picture 4" descr="echolvadcohensauerjacchf2015-1-638.jpg"/>
          <p:cNvPicPr>
            <a:picLocks noChangeAspect="1"/>
          </p:cNvPicPr>
          <p:nvPr/>
        </p:nvPicPr>
        <p:blipFill>
          <a:blip r:embed="rId3" cstate="print"/>
          <a:srcRect l="9655" t="3747" r="2184" b="67778"/>
          <a:stretch>
            <a:fillRect/>
          </a:stretch>
        </p:blipFill>
        <p:spPr>
          <a:xfrm>
            <a:off x="2909844" y="3429000"/>
            <a:ext cx="7718742" cy="3352800"/>
          </a:xfrm>
          <a:prstGeom prst="rect">
            <a:avLst/>
          </a:prstGeom>
        </p:spPr>
      </p:pic>
      <p:pic>
        <p:nvPicPr>
          <p:cNvPr id="4" name="Picture 2"/>
          <p:cNvPicPr>
            <a:picLocks noChangeAspect="1" noChangeArrowheads="1"/>
          </p:cNvPicPr>
          <p:nvPr/>
        </p:nvPicPr>
        <p:blipFill>
          <a:blip r:embed="rId4" cstate="print"/>
          <a:srcRect l="36310" t="43750" r="11567" b="17708"/>
          <a:stretch>
            <a:fillRect/>
          </a:stretch>
        </p:blipFill>
        <p:spPr bwMode="auto">
          <a:xfrm>
            <a:off x="1905001" y="1752600"/>
            <a:ext cx="8431427" cy="3505200"/>
          </a:xfrm>
          <a:prstGeom prst="rect">
            <a:avLst/>
          </a:prstGeom>
          <a:noFill/>
          <a:ln w="9525">
            <a:noFill/>
            <a:miter lim="800000"/>
            <a:headEnd/>
            <a:tailEnd/>
          </a:ln>
        </p:spPr>
      </p:pic>
    </p:spTree>
    <p:extLst>
      <p:ext uri="{BB962C8B-B14F-4D97-AF65-F5344CB8AC3E}">
        <p14:creationId xmlns:p14="http://schemas.microsoft.com/office/powerpoint/2010/main" val="317154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B85A-C491-416F-9C42-BA4EB3CCD55E}"/>
              </a:ext>
            </a:extLst>
          </p:cNvPr>
          <p:cNvSpPr>
            <a:spLocks noGrp="1"/>
          </p:cNvSpPr>
          <p:nvPr>
            <p:ph type="title"/>
          </p:nvPr>
        </p:nvSpPr>
        <p:spPr>
          <a:xfrm>
            <a:off x="838200" y="0"/>
            <a:ext cx="10515600" cy="1325563"/>
          </a:xfrm>
        </p:spPr>
        <p:txBody>
          <a:bodyPr/>
          <a:lstStyle/>
          <a:p>
            <a:r>
              <a:rPr lang="en-US" dirty="0"/>
              <a:t>Chamber Measurements</a:t>
            </a:r>
          </a:p>
        </p:txBody>
      </p:sp>
      <p:sp>
        <p:nvSpPr>
          <p:cNvPr id="3" name="Content Placeholder 2">
            <a:extLst>
              <a:ext uri="{FF2B5EF4-FFF2-40B4-BE49-F238E27FC236}">
                <a16:creationId xmlns:a16="http://schemas.microsoft.com/office/drawing/2014/main" id="{5B439161-CE26-4AD0-9B68-6E79C096AD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245CA10-37EA-492B-A52C-E03FA90FB569}"/>
              </a:ext>
            </a:extLst>
          </p:cNvPr>
          <p:cNvPicPr>
            <a:picLocks noChangeAspect="1"/>
          </p:cNvPicPr>
          <p:nvPr/>
        </p:nvPicPr>
        <p:blipFill>
          <a:blip r:embed="rId2"/>
          <a:stretch>
            <a:fillRect/>
          </a:stretch>
        </p:blipFill>
        <p:spPr>
          <a:xfrm>
            <a:off x="1972999" y="1218711"/>
            <a:ext cx="8376630" cy="5639289"/>
          </a:xfrm>
          <a:prstGeom prst="rect">
            <a:avLst/>
          </a:prstGeom>
        </p:spPr>
      </p:pic>
    </p:spTree>
    <p:extLst>
      <p:ext uri="{BB962C8B-B14F-4D97-AF65-F5344CB8AC3E}">
        <p14:creationId xmlns:p14="http://schemas.microsoft.com/office/powerpoint/2010/main" val="2691935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AE7F-B271-49E7-806B-ECACE0D9419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6CC3A0F-F42F-4984-95FA-3551D3BCC93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93270CB-AA34-4AF3-A51A-F83AFB5B0210}"/>
              </a:ext>
            </a:extLst>
          </p:cNvPr>
          <p:cNvPicPr>
            <a:picLocks noChangeAspect="1"/>
          </p:cNvPicPr>
          <p:nvPr/>
        </p:nvPicPr>
        <p:blipFill rotWithShape="1">
          <a:blip r:embed="rId2"/>
          <a:srcRect l="14770" t="24916" r="14974" b="21904"/>
          <a:stretch/>
        </p:blipFill>
        <p:spPr>
          <a:xfrm>
            <a:off x="401217" y="850317"/>
            <a:ext cx="10523130" cy="4480560"/>
          </a:xfrm>
          <a:prstGeom prst="rect">
            <a:avLst/>
          </a:prstGeom>
        </p:spPr>
      </p:pic>
      <p:sp>
        <p:nvSpPr>
          <p:cNvPr id="6" name="TextBox 5">
            <a:extLst>
              <a:ext uri="{FF2B5EF4-FFF2-40B4-BE49-F238E27FC236}">
                <a16:creationId xmlns:a16="http://schemas.microsoft.com/office/drawing/2014/main" id="{CBF2C11F-FD1F-49B6-BEB6-38860ED5AC79}"/>
              </a:ext>
            </a:extLst>
          </p:cNvPr>
          <p:cNvSpPr txBox="1"/>
          <p:nvPr/>
        </p:nvSpPr>
        <p:spPr>
          <a:xfrm>
            <a:off x="522514" y="5891966"/>
            <a:ext cx="3041780" cy="923330"/>
          </a:xfrm>
          <a:prstGeom prst="rect">
            <a:avLst/>
          </a:prstGeom>
          <a:noFill/>
        </p:spPr>
        <p:txBody>
          <a:bodyPr wrap="square" rtlCol="0">
            <a:spAutoFit/>
          </a:bodyPr>
          <a:lstStyle/>
          <a:p>
            <a:r>
              <a:rPr lang="en-US" dirty="0"/>
              <a:t>Stainback et al </a:t>
            </a:r>
            <a:r>
              <a:rPr lang="pl-PL" dirty="0"/>
              <a:t>J Am Soc Echocardiogr</a:t>
            </a:r>
            <a:r>
              <a:rPr lang="en-US" dirty="0" err="1"/>
              <a:t>aphy</a:t>
            </a:r>
            <a:r>
              <a:rPr lang="en-US" dirty="0"/>
              <a:t> </a:t>
            </a:r>
            <a:r>
              <a:rPr lang="pl-PL" dirty="0"/>
              <a:t>2015;28:853909.</a:t>
            </a:r>
            <a:endParaRPr lang="en-US" dirty="0"/>
          </a:p>
        </p:txBody>
      </p:sp>
    </p:spTree>
    <p:extLst>
      <p:ext uri="{BB962C8B-B14F-4D97-AF65-F5344CB8AC3E}">
        <p14:creationId xmlns:p14="http://schemas.microsoft.com/office/powerpoint/2010/main" val="600924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0" y="0"/>
            <a:ext cx="6781800" cy="1143000"/>
          </a:xfrm>
        </p:spPr>
        <p:txBody>
          <a:bodyPr/>
          <a:lstStyle/>
          <a:p>
            <a:pPr eaLnBrk="1" hangingPunct="1"/>
            <a:r>
              <a:rPr lang="en-US" sz="4000"/>
              <a:t>HeartMate II™ LVAD Pump</a:t>
            </a:r>
          </a:p>
        </p:txBody>
      </p:sp>
      <p:sp>
        <p:nvSpPr>
          <p:cNvPr id="95235" name="Rectangle 3"/>
          <p:cNvSpPr>
            <a:spLocks noGrp="1" noChangeArrowheads="1"/>
          </p:cNvSpPr>
          <p:nvPr>
            <p:ph type="body" sz="half" idx="1"/>
          </p:nvPr>
        </p:nvSpPr>
        <p:spPr>
          <a:xfrm>
            <a:off x="1752600" y="1447801"/>
            <a:ext cx="4038600" cy="4525963"/>
          </a:xfrm>
        </p:spPr>
        <p:txBody>
          <a:bodyPr rtlCol="0">
            <a:normAutofit lnSpcReduction="10000"/>
          </a:bodyPr>
          <a:lstStyle/>
          <a:p>
            <a:pPr eaLnBrk="1" fontAlgn="auto" hangingPunct="1">
              <a:lnSpc>
                <a:spcPct val="90000"/>
              </a:lnSpc>
              <a:spcAft>
                <a:spcPts val="0"/>
              </a:spcAft>
              <a:buClr>
                <a:srgbClr val="FF9900"/>
              </a:buClr>
              <a:buFont typeface="Arial" pitchFamily="34" charset="0"/>
              <a:buChar char="•"/>
              <a:defRPr/>
            </a:pPr>
            <a:r>
              <a:rPr lang="en-US" sz="2400" dirty="0"/>
              <a:t>Flexible inflow conduit</a:t>
            </a:r>
          </a:p>
          <a:p>
            <a:pPr eaLnBrk="1" fontAlgn="auto" hangingPunct="1">
              <a:lnSpc>
                <a:spcPct val="90000"/>
              </a:lnSpc>
              <a:spcAft>
                <a:spcPts val="0"/>
              </a:spcAft>
              <a:buClr>
                <a:srgbClr val="FF9900"/>
              </a:buClr>
              <a:buFont typeface="Arial" pitchFamily="34" charset="0"/>
              <a:buChar char="•"/>
              <a:defRPr/>
            </a:pPr>
            <a:r>
              <a:rPr lang="en-US" sz="2400" dirty="0"/>
              <a:t>Textured surfaces</a:t>
            </a:r>
          </a:p>
          <a:p>
            <a:pPr lvl="1" eaLnBrk="1" fontAlgn="auto" hangingPunct="1">
              <a:lnSpc>
                <a:spcPct val="90000"/>
              </a:lnSpc>
              <a:spcAft>
                <a:spcPts val="0"/>
              </a:spcAft>
              <a:buClr>
                <a:srgbClr val="FF9900"/>
              </a:buClr>
              <a:buFont typeface="Arial" pitchFamily="34" charset="0"/>
              <a:buChar char="•"/>
              <a:defRPr/>
            </a:pPr>
            <a:r>
              <a:rPr lang="en-US" sz="2000" dirty="0"/>
              <a:t>Inlet cannula, inflow and outflow elbows</a:t>
            </a:r>
          </a:p>
          <a:p>
            <a:pPr lvl="1" eaLnBrk="1" fontAlgn="auto" hangingPunct="1">
              <a:lnSpc>
                <a:spcPct val="90000"/>
              </a:lnSpc>
              <a:spcAft>
                <a:spcPts val="0"/>
              </a:spcAft>
              <a:buClr>
                <a:srgbClr val="FF9900"/>
              </a:buClr>
              <a:buFont typeface="Arial" pitchFamily="34" charset="0"/>
              <a:buChar char="•"/>
              <a:defRPr/>
            </a:pPr>
            <a:r>
              <a:rPr lang="en-US" sz="2000" dirty="0"/>
              <a:t>Thrombo-resistant</a:t>
            </a:r>
          </a:p>
          <a:p>
            <a:pPr eaLnBrk="1" fontAlgn="auto" hangingPunct="1">
              <a:lnSpc>
                <a:spcPct val="90000"/>
              </a:lnSpc>
              <a:spcAft>
                <a:spcPts val="0"/>
              </a:spcAft>
              <a:buClr>
                <a:srgbClr val="FF9900"/>
              </a:buClr>
              <a:buFont typeface="Arial" pitchFamily="34" charset="0"/>
              <a:buChar char="•"/>
              <a:defRPr/>
            </a:pPr>
            <a:r>
              <a:rPr lang="en-US" sz="2400" dirty="0"/>
              <a:t>Outflow graft with bend relief</a:t>
            </a:r>
          </a:p>
          <a:p>
            <a:pPr eaLnBrk="1" fontAlgn="auto" hangingPunct="1">
              <a:lnSpc>
                <a:spcPct val="90000"/>
              </a:lnSpc>
              <a:spcAft>
                <a:spcPts val="0"/>
              </a:spcAft>
              <a:buClr>
                <a:srgbClr val="FF9900"/>
              </a:buClr>
              <a:buFont typeface="Arial" pitchFamily="34" charset="0"/>
              <a:buChar char="•"/>
              <a:defRPr/>
            </a:pPr>
            <a:r>
              <a:rPr lang="en-US" sz="2400" dirty="0"/>
              <a:t>Anastomosed to LV apex and ascending aorta</a:t>
            </a:r>
          </a:p>
          <a:p>
            <a:pPr eaLnBrk="1" fontAlgn="auto" hangingPunct="1">
              <a:lnSpc>
                <a:spcPct val="90000"/>
              </a:lnSpc>
              <a:spcAft>
                <a:spcPts val="0"/>
              </a:spcAft>
              <a:buClr>
                <a:srgbClr val="FF9900"/>
              </a:buClr>
              <a:buFont typeface="Arial" pitchFamily="34" charset="0"/>
              <a:buChar char="•"/>
              <a:defRPr/>
            </a:pPr>
            <a:r>
              <a:rPr lang="en-US" sz="2400" dirty="0"/>
              <a:t>Pump output varies over cardiac cycle</a:t>
            </a:r>
          </a:p>
          <a:p>
            <a:pPr lvl="1" eaLnBrk="1" fontAlgn="auto" hangingPunct="1">
              <a:lnSpc>
                <a:spcPct val="90000"/>
              </a:lnSpc>
              <a:spcAft>
                <a:spcPts val="0"/>
              </a:spcAft>
              <a:buClr>
                <a:srgbClr val="FF9900"/>
              </a:buClr>
              <a:buFont typeface="Arial" pitchFamily="34" charset="0"/>
              <a:buChar char="•"/>
              <a:defRPr/>
            </a:pPr>
            <a:r>
              <a:rPr lang="en-US" sz="2000" dirty="0"/>
              <a:t>Follows native pulse</a:t>
            </a:r>
          </a:p>
          <a:p>
            <a:pPr lvl="1" eaLnBrk="1" fontAlgn="auto" hangingPunct="1">
              <a:lnSpc>
                <a:spcPct val="90000"/>
              </a:lnSpc>
              <a:spcAft>
                <a:spcPts val="0"/>
              </a:spcAft>
              <a:buClr>
                <a:srgbClr val="FF9900"/>
              </a:buClr>
              <a:buFont typeface="Arial" pitchFamily="34" charset="0"/>
              <a:buChar char="•"/>
              <a:defRPr/>
            </a:pPr>
            <a:r>
              <a:rPr lang="en-US" sz="2000" dirty="0"/>
              <a:t>Afterload sensitive</a:t>
            </a:r>
          </a:p>
        </p:txBody>
      </p:sp>
      <p:pic>
        <p:nvPicPr>
          <p:cNvPr id="7" name="Second generation_HeartMate II.wmv">
            <a:hlinkClick r:id="" action="ppaction://media"/>
          </p:cNvPr>
          <p:cNvPicPr>
            <a:picLocks noGrp="1" noChangeAspect="1"/>
          </p:cNvPicPr>
          <p:nvPr>
            <p:ph type="media" sz="half" idx="2"/>
            <a:videoFile r:link="rId2"/>
            <p:extLst>
              <p:ext uri="{DAA4B4D4-6D71-4841-9C94-3DE7FCFB9230}">
                <p14:media xmlns:p14="http://schemas.microsoft.com/office/powerpoint/2010/main" r:link="rId1"/>
              </p:ext>
            </p:extLst>
          </p:nvPr>
        </p:nvPicPr>
        <p:blipFill>
          <a:blip r:embed="rId5" cstate="print"/>
          <a:srcRect/>
          <a:stretch>
            <a:fillRect/>
          </a:stretch>
        </p:blipFill>
        <p:spPr>
          <a:xfrm>
            <a:off x="5562600" y="2057400"/>
            <a:ext cx="4876800" cy="3657600"/>
          </a:xfrm>
        </p:spPr>
      </p:pic>
    </p:spTree>
    <p:extLst>
      <p:ext uri="{BB962C8B-B14F-4D97-AF65-F5344CB8AC3E}">
        <p14:creationId xmlns:p14="http://schemas.microsoft.com/office/powerpoint/2010/main" val="3836680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8189-A34E-42C9-BA51-5A025B4821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8C496C-6D4C-47CF-A370-3B7A6F8E698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33AA76E-BDA9-49E5-AEF7-2D348C165121}"/>
              </a:ext>
            </a:extLst>
          </p:cNvPr>
          <p:cNvPicPr>
            <a:picLocks noChangeAspect="1"/>
          </p:cNvPicPr>
          <p:nvPr/>
        </p:nvPicPr>
        <p:blipFill rotWithShape="1">
          <a:blip r:embed="rId2"/>
          <a:srcRect l="17143" t="24652" r="16199" b="22857"/>
          <a:stretch/>
        </p:blipFill>
        <p:spPr>
          <a:xfrm>
            <a:off x="619445" y="681037"/>
            <a:ext cx="10941218" cy="4846320"/>
          </a:xfrm>
          <a:prstGeom prst="rect">
            <a:avLst/>
          </a:prstGeom>
        </p:spPr>
      </p:pic>
      <p:sp>
        <p:nvSpPr>
          <p:cNvPr id="6" name="Rectangle 5">
            <a:extLst>
              <a:ext uri="{FF2B5EF4-FFF2-40B4-BE49-F238E27FC236}">
                <a16:creationId xmlns:a16="http://schemas.microsoft.com/office/drawing/2014/main" id="{927410A1-6D43-4503-BD20-25D5D00AE5E7}"/>
              </a:ext>
            </a:extLst>
          </p:cNvPr>
          <p:cNvSpPr/>
          <p:nvPr/>
        </p:nvSpPr>
        <p:spPr>
          <a:xfrm>
            <a:off x="308150" y="5992297"/>
            <a:ext cx="5781904" cy="369332"/>
          </a:xfrm>
          <a:prstGeom prst="rect">
            <a:avLst/>
          </a:prstGeom>
        </p:spPr>
        <p:txBody>
          <a:bodyPr wrap="none">
            <a:spAutoFit/>
          </a:bodyPr>
          <a:lstStyle/>
          <a:p>
            <a:pPr lvl="0"/>
            <a:r>
              <a:rPr lang="en-US" dirty="0">
                <a:solidFill>
                  <a:prstClr val="black"/>
                </a:solidFill>
              </a:rPr>
              <a:t>Stainback et al </a:t>
            </a:r>
            <a:r>
              <a:rPr lang="pl-PL" dirty="0">
                <a:solidFill>
                  <a:prstClr val="black"/>
                </a:solidFill>
              </a:rPr>
              <a:t>J Am Soc Echocardiogr</a:t>
            </a:r>
            <a:r>
              <a:rPr lang="en-US" dirty="0" err="1">
                <a:solidFill>
                  <a:prstClr val="black"/>
                </a:solidFill>
              </a:rPr>
              <a:t>aphy</a:t>
            </a:r>
            <a:r>
              <a:rPr lang="en-US" dirty="0">
                <a:solidFill>
                  <a:prstClr val="black"/>
                </a:solidFill>
              </a:rPr>
              <a:t> </a:t>
            </a:r>
            <a:r>
              <a:rPr lang="pl-PL" dirty="0">
                <a:solidFill>
                  <a:prstClr val="black"/>
                </a:solidFill>
              </a:rPr>
              <a:t>2015;28:853909.</a:t>
            </a:r>
            <a:endParaRPr lang="en-US" dirty="0">
              <a:solidFill>
                <a:prstClr val="black"/>
              </a:solidFill>
            </a:endParaRPr>
          </a:p>
        </p:txBody>
      </p:sp>
    </p:spTree>
    <p:extLst>
      <p:ext uri="{BB962C8B-B14F-4D97-AF65-F5344CB8AC3E}">
        <p14:creationId xmlns:p14="http://schemas.microsoft.com/office/powerpoint/2010/main" val="2790153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73FD-2FA4-4DD3-B1DE-589A2DF66EF8}"/>
              </a:ext>
            </a:extLst>
          </p:cNvPr>
          <p:cNvSpPr>
            <a:spLocks noGrp="1"/>
          </p:cNvSpPr>
          <p:nvPr>
            <p:ph type="title"/>
          </p:nvPr>
        </p:nvSpPr>
        <p:spPr/>
        <p:txBody>
          <a:bodyPr/>
          <a:lstStyle/>
          <a:p>
            <a:r>
              <a:rPr lang="en-US" dirty="0"/>
              <a:t>Heartmate III</a:t>
            </a:r>
          </a:p>
        </p:txBody>
      </p:sp>
      <p:pic>
        <p:nvPicPr>
          <p:cNvPr id="5" name="Content Placeholder 4">
            <a:extLst>
              <a:ext uri="{FF2B5EF4-FFF2-40B4-BE49-F238E27FC236}">
                <a16:creationId xmlns:a16="http://schemas.microsoft.com/office/drawing/2014/main" id="{5E3CAA7A-617A-4E83-B3BD-CEF8AB92886A}"/>
              </a:ext>
            </a:extLst>
          </p:cNvPr>
          <p:cNvPicPr>
            <a:picLocks noGrp="1" noChangeAspect="1"/>
          </p:cNvPicPr>
          <p:nvPr>
            <p:ph idx="1"/>
          </p:nvPr>
        </p:nvPicPr>
        <p:blipFill>
          <a:blip r:embed="rId2"/>
          <a:stretch>
            <a:fillRect/>
          </a:stretch>
        </p:blipFill>
        <p:spPr>
          <a:xfrm>
            <a:off x="4226560" y="891954"/>
            <a:ext cx="7965440" cy="4480560"/>
          </a:xfrm>
          <a:prstGeom prst="rect">
            <a:avLst/>
          </a:prstGeom>
        </p:spPr>
      </p:pic>
      <p:pic>
        <p:nvPicPr>
          <p:cNvPr id="4" name="Picture 3">
            <a:extLst>
              <a:ext uri="{FF2B5EF4-FFF2-40B4-BE49-F238E27FC236}">
                <a16:creationId xmlns:a16="http://schemas.microsoft.com/office/drawing/2014/main" id="{F1CEF74E-5BCF-4972-B949-52845F1FFCB8}"/>
              </a:ext>
            </a:extLst>
          </p:cNvPr>
          <p:cNvPicPr>
            <a:picLocks noChangeAspect="1"/>
          </p:cNvPicPr>
          <p:nvPr/>
        </p:nvPicPr>
        <p:blipFill>
          <a:blip r:embed="rId3"/>
          <a:stretch>
            <a:fillRect/>
          </a:stretch>
        </p:blipFill>
        <p:spPr>
          <a:xfrm>
            <a:off x="838200" y="1330643"/>
            <a:ext cx="4091556" cy="4846320"/>
          </a:xfrm>
          <a:prstGeom prst="rect">
            <a:avLst/>
          </a:prstGeom>
        </p:spPr>
      </p:pic>
    </p:spTree>
    <p:extLst>
      <p:ext uri="{BB962C8B-B14F-4D97-AF65-F5344CB8AC3E}">
        <p14:creationId xmlns:p14="http://schemas.microsoft.com/office/powerpoint/2010/main" val="4176415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6258" name="Title 1"/>
          <p:cNvSpPr>
            <a:spLocks noGrp="1"/>
          </p:cNvSpPr>
          <p:nvPr>
            <p:ph type="title"/>
          </p:nvPr>
        </p:nvSpPr>
        <p:spPr>
          <a:xfrm>
            <a:off x="1981200" y="152400"/>
            <a:ext cx="8229600" cy="1143000"/>
          </a:xfrm>
        </p:spPr>
        <p:txBody>
          <a:bodyPr/>
          <a:lstStyle/>
          <a:p>
            <a:r>
              <a:rPr lang="en-US"/>
              <a:t>LVAD vs OMM…Reality</a:t>
            </a:r>
          </a:p>
        </p:txBody>
      </p:sp>
      <p:pic>
        <p:nvPicPr>
          <p:cNvPr id="96259" name="Picture 4" descr="Fang et al Figure"/>
          <p:cNvPicPr>
            <a:picLocks noChangeAspect="1" noChangeArrowheads="1"/>
          </p:cNvPicPr>
          <p:nvPr/>
        </p:nvPicPr>
        <p:blipFill>
          <a:blip r:embed="rId3" cstate="print"/>
          <a:srcRect l="6824" t="7545" r="48000" b="68240"/>
          <a:stretch>
            <a:fillRect/>
          </a:stretch>
        </p:blipFill>
        <p:spPr bwMode="auto">
          <a:xfrm>
            <a:off x="2286000" y="1143000"/>
            <a:ext cx="7691438" cy="5334000"/>
          </a:xfrm>
          <a:prstGeom prst="rect">
            <a:avLst/>
          </a:prstGeom>
          <a:noFill/>
          <a:ln w="9525">
            <a:noFill/>
            <a:miter lim="800000"/>
            <a:headEnd/>
            <a:tailEnd/>
          </a:ln>
        </p:spPr>
      </p:pic>
      <p:cxnSp>
        <p:nvCxnSpPr>
          <p:cNvPr id="5" name="Straight Arrow Connector 4"/>
          <p:cNvCxnSpPr/>
          <p:nvPr/>
        </p:nvCxnSpPr>
        <p:spPr>
          <a:xfrm flipV="1">
            <a:off x="4419600" y="3505200"/>
            <a:ext cx="6096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4648200" y="3581401"/>
            <a:ext cx="1219200" cy="646331"/>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FF0000"/>
                </a:solidFill>
                <a:latin typeface="Arial" charset="0"/>
                <a:cs typeface="Arial" charset="0"/>
              </a:rPr>
              <a:t>30-80%</a:t>
            </a:r>
          </a:p>
          <a:p>
            <a:pPr algn="ctr" fontAlgn="base">
              <a:spcBef>
                <a:spcPct val="0"/>
              </a:spcBef>
              <a:spcAft>
                <a:spcPct val="0"/>
              </a:spcAft>
            </a:pPr>
            <a:r>
              <a:rPr lang="en-US" b="1" dirty="0">
                <a:solidFill>
                  <a:srgbClr val="FF0000"/>
                </a:solidFill>
                <a:latin typeface="Arial" charset="0"/>
                <a:cs typeface="Arial" charset="0"/>
              </a:rPr>
              <a:t>mortality</a:t>
            </a:r>
          </a:p>
        </p:txBody>
      </p:sp>
    </p:spTree>
    <p:extLst>
      <p:ext uri="{BB962C8B-B14F-4D97-AF65-F5344CB8AC3E}">
        <p14:creationId xmlns:p14="http://schemas.microsoft.com/office/powerpoint/2010/main" val="110130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1"/>
            <a:ext cx="8229600" cy="867427"/>
          </a:xfrm>
        </p:spPr>
        <p:txBody>
          <a:bodyPr>
            <a:normAutofit fontScale="90000"/>
          </a:bodyPr>
          <a:lstStyle/>
          <a:p>
            <a:r>
              <a:rPr lang="en-US" sz="4800" dirty="0"/>
              <a:t>Survival: National DT-LVAD</a:t>
            </a:r>
            <a:br>
              <a:rPr lang="en-US" dirty="0"/>
            </a:br>
            <a:r>
              <a:rPr lang="en-US" sz="3600" dirty="0">
                <a:solidFill>
                  <a:srgbClr val="0000FF"/>
                </a:solidFill>
              </a:rPr>
              <a:t>Trial</a:t>
            </a:r>
            <a:r>
              <a:rPr lang="en-US" sz="3600" dirty="0">
                <a:solidFill>
                  <a:srgbClr val="FF0000"/>
                </a:solidFill>
              </a:rPr>
              <a:t> </a:t>
            </a:r>
            <a:r>
              <a:rPr lang="en-US" sz="3600" dirty="0">
                <a:solidFill>
                  <a:srgbClr val="FF3300"/>
                </a:solidFill>
              </a:rPr>
              <a:t>vs. </a:t>
            </a:r>
            <a:r>
              <a:rPr lang="en-US" sz="3600" dirty="0">
                <a:solidFill>
                  <a:srgbClr val="FF0000"/>
                </a:solidFill>
              </a:rPr>
              <a:t>Post Approval</a:t>
            </a:r>
            <a:r>
              <a:rPr lang="en-US" sz="3600" dirty="0">
                <a:solidFill>
                  <a:srgbClr val="FF3300"/>
                </a:solidFill>
              </a:rPr>
              <a:t> vs</a:t>
            </a:r>
            <a:r>
              <a:rPr lang="en-US" sz="3600" dirty="0">
                <a:solidFill>
                  <a:schemeClr val="tx1"/>
                </a:solidFill>
              </a:rPr>
              <a:t>.</a:t>
            </a:r>
            <a:r>
              <a:rPr lang="en-US" sz="3600" dirty="0">
                <a:solidFill>
                  <a:srgbClr val="FF0000"/>
                </a:solidFill>
              </a:rPr>
              <a:t> </a:t>
            </a:r>
            <a:r>
              <a:rPr lang="en-US" sz="3600" dirty="0">
                <a:solidFill>
                  <a:srgbClr val="7030A0"/>
                </a:solidFill>
              </a:rPr>
              <a:t>ACMC (2014)</a:t>
            </a:r>
          </a:p>
        </p:txBody>
      </p:sp>
      <p:pic>
        <p:nvPicPr>
          <p:cNvPr id="1026" name="Picture 2"/>
          <p:cNvPicPr>
            <a:picLocks noChangeAspect="1" noChangeArrowheads="1"/>
          </p:cNvPicPr>
          <p:nvPr/>
        </p:nvPicPr>
        <p:blipFill>
          <a:blip r:embed="rId2" cstate="print"/>
          <a:srcRect l="50842" t="13086" r="7101" b="33257"/>
          <a:stretch>
            <a:fillRect/>
          </a:stretch>
        </p:blipFill>
        <p:spPr bwMode="auto">
          <a:xfrm>
            <a:off x="2618504" y="1346992"/>
            <a:ext cx="7006992" cy="5026103"/>
          </a:xfrm>
          <a:prstGeom prst="rect">
            <a:avLst/>
          </a:prstGeom>
          <a:noFill/>
          <a:ln w="9525">
            <a:noFill/>
            <a:miter lim="800000"/>
            <a:headEnd/>
            <a:tailEnd/>
          </a:ln>
        </p:spPr>
      </p:pic>
      <p:sp>
        <p:nvSpPr>
          <p:cNvPr id="5" name="TextBox 4"/>
          <p:cNvSpPr txBox="1"/>
          <p:nvPr/>
        </p:nvSpPr>
        <p:spPr>
          <a:xfrm>
            <a:off x="4315677" y="1788510"/>
            <a:ext cx="1122218" cy="584775"/>
          </a:xfrm>
          <a:prstGeom prst="rect">
            <a:avLst/>
          </a:prstGeom>
          <a:noFill/>
        </p:spPr>
        <p:txBody>
          <a:bodyPr wrap="square" rtlCol="0">
            <a:spAutoFit/>
          </a:bodyPr>
          <a:lstStyle/>
          <a:p>
            <a:pPr algn="ctr" fontAlgn="base">
              <a:spcBef>
                <a:spcPct val="0"/>
              </a:spcBef>
              <a:spcAft>
                <a:spcPct val="0"/>
              </a:spcAft>
            </a:pPr>
            <a:r>
              <a:rPr lang="en-US" sz="3200" dirty="0">
                <a:solidFill>
                  <a:srgbClr val="800080"/>
                </a:solidFill>
                <a:latin typeface="Arial" charset="0"/>
                <a:cs typeface="Arial" charset="0"/>
              </a:rPr>
              <a:t>94%</a:t>
            </a:r>
          </a:p>
        </p:txBody>
      </p:sp>
      <p:sp>
        <p:nvSpPr>
          <p:cNvPr id="6" name="TextBox 5"/>
          <p:cNvSpPr txBox="1"/>
          <p:nvPr/>
        </p:nvSpPr>
        <p:spPr>
          <a:xfrm>
            <a:off x="6470059" y="2165460"/>
            <a:ext cx="1122218" cy="584775"/>
          </a:xfrm>
          <a:prstGeom prst="rect">
            <a:avLst/>
          </a:prstGeom>
          <a:noFill/>
        </p:spPr>
        <p:txBody>
          <a:bodyPr wrap="square" rtlCol="0">
            <a:spAutoFit/>
          </a:bodyPr>
          <a:lstStyle/>
          <a:p>
            <a:pPr algn="ctr" fontAlgn="base">
              <a:spcBef>
                <a:spcPct val="0"/>
              </a:spcBef>
              <a:spcAft>
                <a:spcPct val="0"/>
              </a:spcAft>
            </a:pPr>
            <a:r>
              <a:rPr lang="en-US" sz="3200" dirty="0">
                <a:solidFill>
                  <a:srgbClr val="800080"/>
                </a:solidFill>
                <a:latin typeface="Arial" charset="0"/>
                <a:cs typeface="Arial" charset="0"/>
              </a:rPr>
              <a:t>78%</a:t>
            </a:r>
          </a:p>
        </p:txBody>
      </p:sp>
      <p:sp>
        <p:nvSpPr>
          <p:cNvPr id="7" name="TextBox 6"/>
          <p:cNvSpPr txBox="1"/>
          <p:nvPr/>
        </p:nvSpPr>
        <p:spPr>
          <a:xfrm>
            <a:off x="8267750" y="2373285"/>
            <a:ext cx="1122218" cy="584775"/>
          </a:xfrm>
          <a:prstGeom prst="rect">
            <a:avLst/>
          </a:prstGeom>
          <a:noFill/>
        </p:spPr>
        <p:txBody>
          <a:bodyPr wrap="square" rtlCol="0">
            <a:spAutoFit/>
          </a:bodyPr>
          <a:lstStyle/>
          <a:p>
            <a:pPr algn="ctr" fontAlgn="base">
              <a:spcBef>
                <a:spcPct val="0"/>
              </a:spcBef>
              <a:spcAft>
                <a:spcPct val="0"/>
              </a:spcAft>
            </a:pPr>
            <a:r>
              <a:rPr lang="en-US" sz="3200" dirty="0">
                <a:solidFill>
                  <a:srgbClr val="800080"/>
                </a:solidFill>
                <a:latin typeface="Arial" charset="0"/>
                <a:cs typeface="Arial" charset="0"/>
              </a:rPr>
              <a:t>66%</a:t>
            </a:r>
          </a:p>
        </p:txBody>
      </p:sp>
      <p:sp>
        <p:nvSpPr>
          <p:cNvPr id="8" name="TextBox 7"/>
          <p:cNvSpPr txBox="1"/>
          <p:nvPr/>
        </p:nvSpPr>
        <p:spPr>
          <a:xfrm>
            <a:off x="3671452" y="1333136"/>
            <a:ext cx="1136073"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latin typeface="Arial" charset="0"/>
                <a:cs typeface="Arial" charset="0"/>
              </a:rPr>
              <a:t>30 days</a:t>
            </a:r>
          </a:p>
        </p:txBody>
      </p:sp>
      <p:sp>
        <p:nvSpPr>
          <p:cNvPr id="9" name="TextBox 8"/>
          <p:cNvSpPr txBox="1"/>
          <p:nvPr/>
        </p:nvSpPr>
        <p:spPr>
          <a:xfrm>
            <a:off x="5763473" y="1363757"/>
            <a:ext cx="1136073"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latin typeface="Arial" charset="0"/>
                <a:cs typeface="Arial" charset="0"/>
              </a:rPr>
              <a:t>1 Yr</a:t>
            </a:r>
          </a:p>
        </p:txBody>
      </p:sp>
      <p:sp>
        <p:nvSpPr>
          <p:cNvPr id="10" name="TextBox 9"/>
          <p:cNvSpPr txBox="1"/>
          <p:nvPr/>
        </p:nvSpPr>
        <p:spPr>
          <a:xfrm>
            <a:off x="7938655" y="1419177"/>
            <a:ext cx="1136073"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latin typeface="Arial" charset="0"/>
                <a:cs typeface="Arial" charset="0"/>
              </a:rPr>
              <a:t>2 Yr</a:t>
            </a:r>
          </a:p>
        </p:txBody>
      </p:sp>
      <p:sp>
        <p:nvSpPr>
          <p:cNvPr id="11" name="TextBox 10"/>
          <p:cNvSpPr txBox="1"/>
          <p:nvPr/>
        </p:nvSpPr>
        <p:spPr>
          <a:xfrm>
            <a:off x="4232564" y="6519446"/>
            <a:ext cx="4378036" cy="338554"/>
          </a:xfrm>
          <a:prstGeom prst="rect">
            <a:avLst/>
          </a:prstGeom>
          <a:noFill/>
        </p:spPr>
        <p:txBody>
          <a:bodyPr wrap="square" rtlCol="0">
            <a:spAutoFit/>
          </a:bodyPr>
          <a:lstStyle/>
          <a:p>
            <a:pPr fontAlgn="base">
              <a:spcBef>
                <a:spcPct val="0"/>
              </a:spcBef>
              <a:spcAft>
                <a:spcPct val="0"/>
              </a:spcAft>
            </a:pPr>
            <a:r>
              <a:rPr lang="en-US" sz="1600" dirty="0">
                <a:solidFill>
                  <a:srgbClr val="FFFF00"/>
                </a:solidFill>
                <a:latin typeface="Arial" charset="0"/>
                <a:cs typeface="Arial" charset="0"/>
              </a:rPr>
              <a:t>Jorde et al. JACC 2014</a:t>
            </a:r>
          </a:p>
        </p:txBody>
      </p:sp>
    </p:spTree>
    <p:extLst>
      <p:ext uri="{BB962C8B-B14F-4D97-AF65-F5344CB8AC3E}">
        <p14:creationId xmlns:p14="http://schemas.microsoft.com/office/powerpoint/2010/main" val="7501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7406</TotalTime>
  <Words>778</Words>
  <Application>Microsoft Office PowerPoint</Application>
  <PresentationFormat>Widescreen</PresentationFormat>
  <Paragraphs>110</Paragraphs>
  <Slides>30</Slides>
  <Notes>3</Notes>
  <HiddenSlides>0</HiddenSlides>
  <MMClips>2</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7" baseType="lpstr">
      <vt:lpstr>Arial</vt:lpstr>
      <vt:lpstr>Calibri</vt:lpstr>
      <vt:lpstr>Calibri Light</vt:lpstr>
      <vt:lpstr>Wingdings</vt:lpstr>
      <vt:lpstr>Office Theme</vt:lpstr>
      <vt:lpstr>1_Office Theme</vt:lpstr>
      <vt:lpstr>Photo Editor Photo</vt:lpstr>
      <vt:lpstr>The Use of Echocardiography to Manage LVADs </vt:lpstr>
      <vt:lpstr>Disclosures</vt:lpstr>
      <vt:lpstr>PowerPoint Presentation</vt:lpstr>
      <vt:lpstr>PowerPoint Presentation</vt:lpstr>
      <vt:lpstr>HeartMate II™ LVAD Pump</vt:lpstr>
      <vt:lpstr>PowerPoint Presentation</vt:lpstr>
      <vt:lpstr>Heartmate III</vt:lpstr>
      <vt:lpstr>LVAD vs OMM…Reality</vt:lpstr>
      <vt:lpstr>Survival: National DT-LVAD Trial vs. Post Approval vs. ACMC (2014)</vt:lpstr>
      <vt:lpstr>PowerPoint Presentation</vt:lpstr>
      <vt:lpstr>RV Dysfunction</vt:lpstr>
      <vt:lpstr>Aortic Insufficiency- Park Stitch vs  biosprosthetic valve</vt:lpstr>
      <vt:lpstr>PFO unmasked with VAD</vt:lpstr>
      <vt:lpstr>Peri- operative TEE  Checklist</vt:lpstr>
      <vt:lpstr>Cannula Placement</vt:lpstr>
      <vt:lpstr>PowerPoint Presentation</vt:lpstr>
      <vt:lpstr>PowerPoint Presentation</vt:lpstr>
      <vt:lpstr>Post-Implantation</vt:lpstr>
      <vt:lpstr>HM II Clinical Screen:  </vt:lpstr>
      <vt:lpstr>HVAD Clinical Screen</vt:lpstr>
      <vt:lpstr>What to watch for on the Clinical Screen</vt:lpstr>
      <vt:lpstr>Is the VAD working?</vt:lpstr>
      <vt:lpstr>Key Echo findings: Don’t require an Echo expert!</vt:lpstr>
      <vt:lpstr>PowerPoint Presentation</vt:lpstr>
      <vt:lpstr>Aortic valve</vt:lpstr>
      <vt:lpstr>Aortic Valve M Mode</vt:lpstr>
      <vt:lpstr>Aortic Valve M Mode</vt:lpstr>
      <vt:lpstr>PowerPoint Presentation</vt:lpstr>
      <vt:lpstr>Pump stoppage and MR</vt:lpstr>
      <vt:lpstr>Chamber Measurements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Cotts</dc:creator>
  <cp:lastModifiedBy>Cotts, William</cp:lastModifiedBy>
  <cp:revision>148</cp:revision>
  <dcterms:created xsi:type="dcterms:W3CDTF">2016-10-11T18:20:16Z</dcterms:created>
  <dcterms:modified xsi:type="dcterms:W3CDTF">2018-12-03T00:06:09Z</dcterms:modified>
</cp:coreProperties>
</file>